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Insertions</c:v>
                </c:pt>
              </c:strCache>
            </c:strRef>
          </c:tx>
          <c:spPr>
            <a:solidFill>
              <a:srgbClr val="E9964E"/>
            </a:solidFill>
          </c:spPr>
          <c:cat>
            <c:strRef>
              <c:f>Sheet1!$A$2:$A$4</c:f>
              <c:strCache>
                <c:ptCount val="3"/>
                <c:pt idx="0">
                  <c:v>Lean-specific</c:v>
                </c:pt>
                <c:pt idx="1">
                  <c:v>Siscowet-specific</c:v>
                </c:pt>
                <c:pt idx="2">
                  <c:v>Shared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770891</c:v>
                </c:pt>
                <c:pt idx="1">
                  <c:v>1086799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Deletions</c:v>
                </c:pt>
              </c:strCache>
            </c:strRef>
          </c:tx>
          <c:spPr>
            <a:solidFill>
              <a:srgbClr val="065A82"/>
            </a:solidFill>
          </c:spPr>
          <c:cat>
            <c:strRef>
              <c:f>Sheet1!$A$2:$A$4</c:f>
              <c:strCache>
                <c:ptCount val="3"/>
                <c:pt idx="0">
                  <c:v>Lean-specific</c:v>
                </c:pt>
                <c:pt idx="1">
                  <c:v>Siscowet-specific</c:v>
                </c:pt>
                <c:pt idx="2">
                  <c:v>Shared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225337</c:v>
                </c:pt>
                <c:pt idx="1">
                  <c:v>245906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Shared variants</c:v>
                </c:pt>
              </c:strCache>
            </c:strRef>
          </c:tx>
          <c:spPr>
            <a:solidFill>
              <a:srgbClr val="1C7293"/>
            </a:solidFill>
          </c:spPr>
          <c:cat>
            <c:strRef>
              <c:f>Sheet1!$A$2:$A$4</c:f>
              <c:strCache>
                <c:ptCount val="3"/>
                <c:pt idx="0">
                  <c:v>Lean-specific</c:v>
                </c:pt>
                <c:pt idx="1">
                  <c:v>Siscowet-specific</c:v>
                </c:pt>
                <c:pt idx="2">
                  <c:v>Shared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878372</c:v>
                </c:pt>
              </c:numCache>
            </c:numRef>
          </c:val>
        </c:ser>
        <c:gapWidth val="80"/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068027336"/>
        <c:crosses val="autoZero"/>
      </c:valAx>
    </c:plotArea>
    <c:legend>
      <c:legendPos val="b"/>
      <c:overlay val="0"/>
      <c:txPr>
        <a:bodyPr/>
        <a:lstStyle/>
        <a:p>
          <a:pPr>
            <a:defRPr sz="12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DMRs in siscowet</c:v>
                </c:pt>
              </c:strCache>
            </c:strRef>
          </c:tx>
          <c:spPr>
            <a:solidFill>
              <a:srgbClr val="2A9D8F"/>
            </a:solidFill>
          </c:spPr>
          <c:cat>
            <c:strRef>
              <c:f>Sheet1!$A$2:$A$3</c:f>
              <c:strCache>
                <c:ptCount val="2"/>
                <c:pt idx="0">
                  <c:v>Hypermethylated</c:v>
                </c:pt>
                <c:pt idx="1">
                  <c:v>Hypomethylated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282</c:v>
                </c:pt>
              </c:numCache>
            </c:numRef>
          </c:val>
        </c:ser>
        <c:dLbls>
          <c:txPr>
            <a:bodyPr/>
            <a:lstStyle/>
            <a:p>
              <a:pPr>
                <a:defRPr sz="1300" b="1"/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2A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4572000"/>
            <a:ext cx="12191695" cy="228600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486400"/>
            <a:ext cx="12191695" cy="1371600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217920"/>
            <a:ext cx="12191695" cy="64008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86868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CADCFC"/>
                </a:solidFill>
                <a:latin typeface="Calibri"/>
              </a:rPr>
              <a:t>SALVELINUS NAMAYCUSH  ·  ROBERTS LAB, UW SAFS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325880"/>
            <a:ext cx="10515600" cy="21945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4800" b="1" i="0">
                <a:solidFill>
                  <a:srgbClr val="FFFFFF"/>
                </a:solidFill>
                <a:latin typeface="Georgia"/>
              </a:rPr>
              <a:t>From Variation to</a:t>
            </a:r>
          </a:p>
          <a:p>
            <a:pPr algn="l">
              <a:spcAft>
                <a:spcPts val="200"/>
              </a:spcAft>
            </a:pPr>
            <a:r>
              <a:rPr sz="4800" b="1" i="0">
                <a:solidFill>
                  <a:srgbClr val="CADCFC"/>
                </a:solidFill>
                <a:latin typeface="Georgia"/>
              </a:rPr>
              <a:t>Candidate Genes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" y="338328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0" i="0">
                <a:solidFill>
                  <a:srgbClr val="CADCFC"/>
                </a:solidFill>
                <a:latin typeface="Calibri"/>
              </a:rPr>
              <a:t>Methylation, structural variation, and functional annotation of </a:t>
            </a:r>
            <a:r>
              <a:rPr sz="2000" b="1" i="0">
                <a:solidFill>
                  <a:srgbClr val="FFFFFF"/>
                </a:solidFill>
                <a:latin typeface="Calibri"/>
              </a:rPr>
              <a:t>lean vs. siscowet</a:t>
            </a:r>
            <a:r>
              <a:rPr sz="2000" b="0" i="0">
                <a:solidFill>
                  <a:srgbClr val="CADCFC"/>
                </a:solidFill>
                <a:latin typeface="Calibri"/>
              </a:rPr>
              <a:t> lake trout ecotypes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8" y="5989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FFFFFF"/>
                </a:solidFill>
                <a:latin typeface="Calibri"/>
              </a:rPr>
              <a:t>Rick Goetz · Sam White · Cristian Gallardo-Escarate · Steven Roberts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6400800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PacBio HiFi comparative epigenomics  ·  research talk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2A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CADCFC"/>
                </a:solidFill>
                <a:latin typeface="Calibri"/>
              </a:rPr>
              <a:t>LAYER 2 · INTERPRETING THE TILT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Georgia"/>
              </a:rPr>
              <a:t>Why a hypomethylated siscowet genome matters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57400"/>
            <a:ext cx="3337560" cy="320040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43000" y="2331720"/>
            <a:ext cx="27432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  <a:latin typeface="Georgia"/>
              </a:rPr>
              <a:t>Genes switch 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3246120"/>
            <a:ext cx="27432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Lower methylation near promoters can de-repress genes — potentially the lipid &amp; depth programs that define siscowet.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34840" y="2057400"/>
            <a:ext cx="3337560" cy="320040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79" y="2331720"/>
            <a:ext cx="27432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  <a:latin typeface="Georgia"/>
              </a:rPr>
              <a:t>Mobile elements wake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79" y="3246120"/>
            <a:ext cx="27432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Genome-wide hypomethylation can re-activate transposable elements, a documented engine of rapid divergence.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46720" y="2057400"/>
            <a:ext cx="3337560" cy="320040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366760" y="2331720"/>
            <a:ext cx="27432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  <a:latin typeface="Georgia"/>
              </a:rPr>
              <a:t>A heritable dial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66760" y="3246120"/>
            <a:ext cx="27432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Methylation state can persist across generations — divergence without waiting for new mutations.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577840"/>
            <a:ext cx="105156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0" i="0">
                <a:solidFill>
                  <a:srgbClr val="CADCFC"/>
                </a:solidFill>
                <a:latin typeface="Calibri"/>
              </a:rPr>
              <a:t>Two independent signals, same direction: siscowet shows </a:t>
            </a:r>
            <a:r>
              <a:rPr sz="1600" b="1" i="0">
                <a:solidFill>
                  <a:srgbClr val="FFFFFF"/>
                </a:solidFill>
                <a:latin typeface="Calibri"/>
              </a:rPr>
              <a:t>more structural variation and broad hypomethylation.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C97B2E"/>
                </a:solidFill>
                <a:latin typeface="Calibri"/>
              </a:rPr>
              <a:t>LAYER 3 · FUNCTIONAL ANNOTATION  (NEW)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100" b="1" i="0">
                <a:solidFill>
                  <a:srgbClr val="1A2B35"/>
                </a:solidFill>
                <a:latin typeface="Georgia"/>
              </a:rPr>
              <a:t>Turning coordinates into candidate genes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965960"/>
            <a:ext cx="3337560" cy="146304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22960" y="1965960"/>
            <a:ext cx="3337560" cy="118872"/>
          </a:xfrm>
          <a:prstGeom prst="rect">
            <a:avLst/>
          </a:prstGeom>
          <a:solidFill>
            <a:srgbClr val="C97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194560"/>
            <a:ext cx="3337560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3300" b="1" i="0">
                <a:solidFill>
                  <a:srgbClr val="C97B2E"/>
                </a:solidFill>
                <a:latin typeface="Georgia"/>
              </a:rPr>
              <a:t>46,359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2926080"/>
            <a:ext cx="333756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50" b="0" i="0">
                <a:solidFill>
                  <a:srgbClr val="5B707B"/>
                </a:solidFill>
                <a:latin typeface="Calibri"/>
              </a:rPr>
              <a:t>genes annotated (RefSeq)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16552" y="1965960"/>
            <a:ext cx="3337560" cy="146304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416552" y="1965960"/>
            <a:ext cx="3337560" cy="118872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6552" y="2194560"/>
            <a:ext cx="3337560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3300" b="1" i="0">
                <a:solidFill>
                  <a:srgbClr val="1C7293"/>
                </a:solidFill>
                <a:latin typeface="Georgia"/>
              </a:rPr>
              <a:t>46,231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16552" y="2926080"/>
            <a:ext cx="333756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50" b="0" i="0">
                <a:solidFill>
                  <a:srgbClr val="5B707B"/>
                </a:solidFill>
                <a:latin typeface="Calibri"/>
              </a:rPr>
              <a:t>with a product description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10144" y="1965960"/>
            <a:ext cx="3337560" cy="146304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010144" y="1965960"/>
            <a:ext cx="3337560" cy="118872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010144" y="2194560"/>
            <a:ext cx="3337560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3300" b="1" i="0">
                <a:solidFill>
                  <a:srgbClr val="2A9D8F"/>
                </a:solidFill>
                <a:latin typeface="Georgia"/>
              </a:rPr>
              <a:t>34,367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10144" y="2926080"/>
            <a:ext cx="333756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50" b="0" i="0">
                <a:solidFill>
                  <a:srgbClr val="5B707B"/>
                </a:solidFill>
                <a:latin typeface="Calibri"/>
              </a:rPr>
              <a:t>with ≥1 Gene Ontology term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3749039"/>
            <a:ext cx="10515600" cy="1874519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43000" y="3931920"/>
            <a:ext cx="100584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1A2B35"/>
                </a:solidFill>
                <a:latin typeface="Georgia"/>
              </a:rPr>
              <a:t>The move that makes everything interpretable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4434840"/>
            <a:ext cx="9966960" cy="109728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spcAft>
                <a:spcPts val="800"/>
              </a:spcAft>
            </a:pPr>
            <a:r>
              <a:rPr sz="1600" b="1">
                <a:solidFill>
                  <a:srgbClr val="C97B2E"/>
                </a:solidFill>
                <a:latin typeface="Calibri"/>
              </a:rPr>
              <a:t>—  </a:t>
            </a:r>
            <a:r>
              <a:rPr sz="1450" b="1" i="0">
                <a:solidFill>
                  <a:srgbClr val="C97B2E"/>
                </a:solidFill>
                <a:latin typeface="Calibri"/>
              </a:rPr>
              <a:t>Strand-aware assignment</a:t>
            </a:r>
            <a:r>
              <a:rPr sz="1450" b="0" i="0">
                <a:solidFill>
                  <a:srgbClr val="1A2B35"/>
                </a:solidFill>
                <a:latin typeface="Calibri"/>
              </a:rPr>
              <a:t> of every DMR / DMC / stringent-PAV to genes (promoter ±2 kb, flank ±5 kb)</a:t>
            </a:r>
          </a:p>
          <a:p>
            <a:pPr>
              <a:spcAft>
                <a:spcPts val="800"/>
              </a:spcAft>
            </a:pPr>
            <a:r>
              <a:rPr sz="1600" b="1">
                <a:solidFill>
                  <a:srgbClr val="C97B2E"/>
                </a:solidFill>
                <a:latin typeface="Calibri"/>
              </a:rPr>
              <a:t>—  </a:t>
            </a:r>
            <a:r>
              <a:rPr sz="1450" b="1" i="0">
                <a:solidFill>
                  <a:srgbClr val="C97B2E"/>
                </a:solidFill>
                <a:latin typeface="Calibri"/>
              </a:rPr>
              <a:t>2,036 candidate genes</a:t>
            </a:r>
            <a:r>
              <a:rPr sz="1450" b="0" i="0">
                <a:solidFill>
                  <a:srgbClr val="1A2B35"/>
                </a:solidFill>
                <a:latin typeface="Calibri"/>
              </a:rPr>
              <a:t> sit within 5 kb of a differential feature — ranked by convergence, placement &amp; expression</a:t>
            </a:r>
          </a:p>
          <a:p>
            <a:pPr>
              <a:spcAft>
                <a:spcPts val="800"/>
              </a:spcAft>
            </a:pPr>
            <a:r>
              <a:rPr sz="1600" b="1">
                <a:solidFill>
                  <a:srgbClr val="C97B2E"/>
                </a:solidFill>
                <a:latin typeface="Calibri"/>
              </a:rPr>
              <a:t>—  </a:t>
            </a:r>
            <a:r>
              <a:rPr sz="1450" b="0" i="0">
                <a:solidFill>
                  <a:srgbClr val="1A2B35"/>
                </a:solidFill>
                <a:latin typeface="Calibri"/>
              </a:rPr>
              <a:t>149/302 DMRs and 1,543/3,465 deletions land near a gene; </a:t>
            </a:r>
            <a:r>
              <a:rPr sz="1450" b="1" i="0">
                <a:solidFill>
                  <a:srgbClr val="1A2B35"/>
                </a:solidFill>
                <a:latin typeface="Calibri"/>
              </a:rPr>
              <a:t>54 deletions overlap an exon</a:t>
            </a:r>
            <a:r>
              <a:rPr sz="1450" b="0" i="0">
                <a:solidFill>
                  <a:srgbClr val="1A2B35"/>
                </a:solidFill>
                <a:latin typeface="Calibri"/>
              </a:rPr>
              <a:t> (candidate copy/LOF)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C97B2E"/>
                </a:solidFill>
                <a:latin typeface="Calibri"/>
              </a:rPr>
              <a:t>LAYER 3 · WHERE THE LAYERS CONVERGE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800" b="1" i="0">
                <a:solidFill>
                  <a:srgbClr val="1A2B35"/>
                </a:solidFill>
                <a:latin typeface="Georgia"/>
              </a:rPr>
              <a:t>Four genes carry both a DMR and a siscowet deletion</a:t>
            </a:r>
          </a:p>
        </p:txBody>
      </p:sp>
      <p:pic>
        <p:nvPicPr>
          <p:cNvPr id="4" name="Picture 3" descr="18-top-candidat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7960" y="1783080"/>
            <a:ext cx="4937760" cy="32918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37960" y="5989320"/>
            <a:ext cx="4937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 i="1">
                <a:solidFill>
                  <a:srgbClr val="5B707B"/>
                </a:solidFill>
                <a:latin typeface="Calibri"/>
              </a:rPr>
              <a:t>Top protein-coding candidates by integrated rank score.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737360"/>
            <a:ext cx="54864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 spc="150">
                <a:solidFill>
                  <a:srgbClr val="C97B2E"/>
                </a:solidFill>
                <a:latin typeface="Calibri"/>
              </a:rPr>
              <a:t>4 CONVERGENT LOCI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2103120"/>
            <a:ext cx="5486400" cy="566928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822960" y="2103120"/>
            <a:ext cx="91440" cy="566928"/>
          </a:xfrm>
          <a:prstGeom prst="rect">
            <a:avLst/>
          </a:prstGeom>
          <a:solidFill>
            <a:srgbClr val="C97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51560" y="2167127"/>
            <a:ext cx="2743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2B35"/>
                </a:solidFill>
                <a:latin typeface="Calibri"/>
              </a:rPr>
              <a:t>znf883-like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1880" y="2194560"/>
            <a:ext cx="260604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0" i="0">
                <a:solidFill>
                  <a:srgbClr val="5B707B"/>
                </a:solidFill>
                <a:latin typeface="Calibri"/>
              </a:rPr>
              <a:t>exon DMR + exonic deletion · TOP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2743200"/>
            <a:ext cx="5486400" cy="566928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22960" y="2743200"/>
            <a:ext cx="91440" cy="566928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807208"/>
            <a:ext cx="2743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2B35"/>
                </a:solidFill>
                <a:latin typeface="Calibri"/>
              </a:rPr>
              <a:t>XlCGF57.1-like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11880" y="2834640"/>
            <a:ext cx="260604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0" i="0">
                <a:solidFill>
                  <a:srgbClr val="5B707B"/>
                </a:solidFill>
                <a:latin typeface="Calibri"/>
              </a:rPr>
              <a:t>intron hypo-DMR + nearby deletion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3383280"/>
            <a:ext cx="5486400" cy="566928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22960" y="3383280"/>
            <a:ext cx="91440" cy="566928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51560" y="3447288"/>
            <a:ext cx="2743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2B35"/>
                </a:solidFill>
                <a:latin typeface="Calibri"/>
              </a:rPr>
              <a:t>septin-9-like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11880" y="3474720"/>
            <a:ext cx="260604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0" i="0">
                <a:solidFill>
                  <a:srgbClr val="5B707B"/>
                </a:solidFill>
                <a:latin typeface="Calibri"/>
              </a:rPr>
              <a:t>intron hyper-DMR + nearby deletion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2960" y="4023360"/>
            <a:ext cx="5486400" cy="566928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22960" y="4023360"/>
            <a:ext cx="91440" cy="566928"/>
          </a:xfrm>
          <a:prstGeom prst="rect">
            <a:avLst/>
          </a:prstGeom>
          <a:solidFill>
            <a:srgbClr val="5B70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51560" y="4087368"/>
            <a:ext cx="2743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2B35"/>
                </a:solidFill>
                <a:latin typeface="Calibri"/>
              </a:rPr>
              <a:t>LOC120039781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11880" y="4114800"/>
            <a:ext cx="260604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0" i="0">
                <a:solidFill>
                  <a:srgbClr val="5B707B"/>
                </a:solidFill>
                <a:latin typeface="Calibri"/>
              </a:rPr>
              <a:t>uncharacterized · intron hypo-DMR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4754880"/>
            <a:ext cx="54864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 spc="120">
                <a:solidFill>
                  <a:srgbClr val="E9964E"/>
                </a:solidFill>
                <a:latin typeface="Calibri"/>
              </a:rPr>
              <a:t>EXONIC DELETIONS IN LIPID GENES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120640"/>
            <a:ext cx="5486400" cy="118872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spcAft>
                <a:spcPts val="500"/>
              </a:spcAft>
            </a:pPr>
            <a:r>
              <a:rPr sz="1600" b="1">
                <a:solidFill>
                  <a:srgbClr val="E9964E"/>
                </a:solidFill>
                <a:latin typeface="Calibri"/>
              </a:rPr>
              <a:t>—  </a:t>
            </a:r>
            <a:r>
              <a:rPr sz="1350" b="1" i="0">
                <a:solidFill>
                  <a:srgbClr val="1A2B35"/>
                </a:solidFill>
                <a:latin typeface="Calibri"/>
              </a:rPr>
              <a:t>angptl5</a:t>
            </a:r>
            <a:r>
              <a:rPr sz="1350" b="0" i="0">
                <a:solidFill>
                  <a:srgbClr val="5B707B"/>
                </a:solidFill>
                <a:latin typeface="Calibri"/>
              </a:rPr>
              <a:t>  ·  </a:t>
            </a:r>
            <a:r>
              <a:rPr sz="1350" b="1" i="0">
                <a:solidFill>
                  <a:srgbClr val="1A2B35"/>
                </a:solidFill>
                <a:latin typeface="Calibri"/>
              </a:rPr>
              <a:t>mogat2</a:t>
            </a:r>
            <a:r>
              <a:rPr sz="1350" b="0" i="0">
                <a:solidFill>
                  <a:srgbClr val="5B707B"/>
                </a:solidFill>
                <a:latin typeface="Calibri"/>
              </a:rPr>
              <a:t>  ·  </a:t>
            </a:r>
            <a:r>
              <a:rPr sz="1350" b="1" i="0">
                <a:solidFill>
                  <a:srgbClr val="1A2B35"/>
                </a:solidFill>
                <a:latin typeface="Calibri"/>
              </a:rPr>
              <a:t>epoxide hydrolase 1</a:t>
            </a:r>
          </a:p>
          <a:p>
            <a:pPr>
              <a:spcAft>
                <a:spcPts val="500"/>
              </a:spcAft>
            </a:pPr>
            <a:r>
              <a:rPr sz="1600" b="1">
                <a:solidFill>
                  <a:srgbClr val="E9964E"/>
                </a:solidFill>
                <a:latin typeface="Calibri"/>
              </a:rPr>
              <a:t>—  </a:t>
            </a:r>
            <a:r>
              <a:rPr sz="1250" b="0" i="1">
                <a:solidFill>
                  <a:srgbClr val="5B707B"/>
                </a:solidFill>
                <a:latin typeface="Calibri"/>
              </a:rPr>
              <a:t>Lipid handling — consistent with the defining high-lipid siscowet phenotype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LAYER 3 · FUNCTION &amp; PHENOTYPE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100" b="1" i="0">
                <a:solidFill>
                  <a:srgbClr val="1A2B35"/>
                </a:solidFill>
                <a:latin typeface="Georgia"/>
              </a:rPr>
              <a:t>What the candidate set points toward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920240"/>
            <a:ext cx="5074920" cy="37033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103120"/>
            <a:ext cx="4572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1" i="0">
                <a:solidFill>
                  <a:srgbClr val="1A2B35"/>
                </a:solidFill>
                <a:latin typeface="Georgia"/>
              </a:rPr>
              <a:t>GO enrichment — deletion set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542032"/>
            <a:ext cx="3017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50" b="1" i="0" spc="100">
                <a:solidFill>
                  <a:srgbClr val="5B707B"/>
                </a:solidFill>
                <a:latin typeface="Calibri"/>
              </a:rPr>
              <a:t>term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60520" y="2542032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50" b="1" i="0">
                <a:solidFill>
                  <a:srgbClr val="5B707B"/>
                </a:solidFill>
                <a:latin typeface="Calibri"/>
              </a:rPr>
              <a:t>FOLD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92040" y="2542032"/>
            <a:ext cx="868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50" b="1" i="0">
                <a:solidFill>
                  <a:srgbClr val="5B707B"/>
                </a:solidFill>
                <a:latin typeface="Calibri"/>
              </a:rPr>
              <a:t>FDR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926080"/>
            <a:ext cx="3017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1" i="0">
                <a:solidFill>
                  <a:srgbClr val="1A2B35"/>
                </a:solidFill>
                <a:latin typeface="Calibri"/>
              </a:rPr>
              <a:t>Ca²⁺ transmembrane transport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60520" y="292608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1A2B35"/>
                </a:solidFill>
                <a:latin typeface="Calibri"/>
              </a:rPr>
              <a:t>3.7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92040" y="2926080"/>
            <a:ext cx="868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1A2B35"/>
                </a:solidFill>
                <a:latin typeface="Calibri"/>
              </a:rPr>
              <a:t>5.6e-4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364992"/>
            <a:ext cx="3017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1" i="0">
                <a:solidFill>
                  <a:srgbClr val="1A2B35"/>
                </a:solidFill>
                <a:latin typeface="Calibri"/>
              </a:rPr>
              <a:t>Neuron projection development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60520" y="3364992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1A2B35"/>
                </a:solidFill>
                <a:latin typeface="Calibri"/>
              </a:rPr>
              <a:t>2.4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92040" y="3364992"/>
            <a:ext cx="868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1A2B35"/>
                </a:solidFill>
                <a:latin typeface="Calibri"/>
              </a:rPr>
              <a:t>2.6e-3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3803904"/>
            <a:ext cx="3017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5B707B"/>
                </a:solidFill>
                <a:latin typeface="Calibri"/>
              </a:rPr>
              <a:t>Calcium channel complex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60520" y="3803904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5B707B"/>
                </a:solidFill>
                <a:latin typeface="Calibri"/>
              </a:rPr>
              <a:t>4.6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92040" y="3803904"/>
            <a:ext cx="868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5B707B"/>
                </a:solidFill>
                <a:latin typeface="Calibri"/>
              </a:rPr>
              <a:t>3.0e-3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242816"/>
            <a:ext cx="3017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1" i="0">
                <a:solidFill>
                  <a:srgbClr val="1A2B35"/>
                </a:solidFill>
                <a:latin typeface="Calibri"/>
              </a:rPr>
              <a:t>Calcium ion transport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60520" y="4242816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1A2B35"/>
                </a:solidFill>
                <a:latin typeface="Calibri"/>
              </a:rPr>
              <a:t>3.0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92040" y="4242816"/>
            <a:ext cx="868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1A2B35"/>
                </a:solidFill>
                <a:latin typeface="Calibri"/>
              </a:rPr>
              <a:t>3.0e-3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280" y="4681728"/>
            <a:ext cx="3017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5B707B"/>
                </a:solidFill>
                <a:latin typeface="Calibri"/>
              </a:rPr>
              <a:t>Lipid / phospholipid binding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60520" y="4681728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5B707B"/>
                </a:solidFill>
                <a:latin typeface="Calibri"/>
              </a:rPr>
              <a:t>1.5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92040" y="4681728"/>
            <a:ext cx="868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250" b="0" i="0">
                <a:solidFill>
                  <a:srgbClr val="5B707B"/>
                </a:solidFill>
                <a:latin typeface="Calibri"/>
              </a:rPr>
              <a:t>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166360"/>
            <a:ext cx="45720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50" b="0" i="1">
                <a:solidFill>
                  <a:srgbClr val="5B707B"/>
                </a:solidFill>
                <a:latin typeface="Calibri"/>
              </a:rPr>
              <a:t>Calcium transport = most defensible; carries a gene-length caveat. DMR set is a tandem-cluster artifact.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72200" y="1920240"/>
            <a:ext cx="512064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 spc="120">
                <a:solidFill>
                  <a:srgbClr val="C97B2E"/>
                </a:solidFill>
                <a:latin typeface="Calibri"/>
              </a:rPr>
              <a:t>HYPOTHESIZED PHENOTYPE AXES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172200" y="2286000"/>
            <a:ext cx="5166360" cy="841248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172200" y="2286000"/>
            <a:ext cx="91440" cy="841248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28232" y="2404872"/>
            <a:ext cx="548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0" i="0">
                <a:solidFill>
                  <a:srgbClr val="1A2B35"/>
                </a:solidFill>
                <a:latin typeface="Calibri"/>
              </a:rPr>
              <a:t>🫧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13448" y="2377440"/>
            <a:ext cx="4251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2B35"/>
                </a:solidFill>
                <a:latin typeface="Georgia"/>
              </a:rPr>
              <a:t>Lipid &amp; energy storage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13448" y="2715768"/>
            <a:ext cx="4251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5B707B"/>
                </a:solidFill>
                <a:latin typeface="Calibri"/>
              </a:rPr>
              <a:t>angptl5, mogat2, ephx1 — high-lipid siscowet / buoyancy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172200" y="3200400"/>
            <a:ext cx="5166360" cy="841248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6172200" y="3200400"/>
            <a:ext cx="91440" cy="841248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28232" y="3319272"/>
            <a:ext cx="548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0" i="0">
                <a:solidFill>
                  <a:srgbClr val="1A2B35"/>
                </a:solidFill>
                <a:latin typeface="Calibri"/>
              </a:rPr>
              <a:t>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13448" y="3291840"/>
            <a:ext cx="4251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2B35"/>
                </a:solidFill>
                <a:latin typeface="Georgia"/>
              </a:rPr>
              <a:t>Body shape, growth &amp; muscle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013448" y="3630168"/>
            <a:ext cx="4251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5B707B"/>
                </a:solidFill>
                <a:latin typeface="Calibri"/>
              </a:rPr>
              <a:t>rbm24b + growth GO — elongate-lean vs. robust-siscowet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172200" y="4114800"/>
            <a:ext cx="5166360" cy="841248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172200" y="4114800"/>
            <a:ext cx="91440" cy="841248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28232" y="4233672"/>
            <a:ext cx="548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0" i="0">
                <a:solidFill>
                  <a:srgbClr val="1A2B35"/>
                </a:solidFill>
                <a:latin typeface="Calibri"/>
              </a:rPr>
              <a:t>⚡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13448" y="4206240"/>
            <a:ext cx="4251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2B35"/>
                </a:solidFill>
                <a:latin typeface="Georgia"/>
              </a:rPr>
              <a:t>Calcium / sensory-neural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013448" y="4544568"/>
            <a:ext cx="4251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5B707B"/>
                </a:solidFill>
                <a:latin typeface="Calibri"/>
              </a:rPr>
              <a:t>Ca²⁺ &amp; neuron-projection GO — deep, dark, high-pressure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6172200" y="5029200"/>
            <a:ext cx="5166360" cy="841248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6172200" y="5029200"/>
            <a:ext cx="91440" cy="841248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28232" y="5148072"/>
            <a:ext cx="548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0" i="0">
                <a:solidFill>
                  <a:srgbClr val="1A2B35"/>
                </a:solidFill>
                <a:latin typeface="Calibri"/>
              </a:rPr>
              <a:t>🛡️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13448" y="5120640"/>
            <a:ext cx="4251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2B35"/>
                </a:solidFill>
                <a:latin typeface="Georgia"/>
              </a:rPr>
              <a:t>Immune &amp; adhesion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013448" y="5458968"/>
            <a:ext cx="4251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5B707B"/>
                </a:solidFill>
                <a:latin typeface="Calibri"/>
              </a:rPr>
              <a:t>a2m, CEACAM, DMBT1 — some real, some reference-divergent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2A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CADCFC"/>
                </a:solidFill>
                <a:latin typeface="Calibri"/>
              </a:rPr>
              <a:t>READ THIS CAREFULLY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100" b="1" i="0">
                <a:solidFill>
                  <a:srgbClr val="FFFFFF"/>
                </a:solidFill>
                <a:latin typeface="Georgia"/>
              </a:rPr>
              <a:t>Hypothesis-generating, not causal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965960"/>
            <a:ext cx="5166360" cy="141732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22960" y="1965960"/>
            <a:ext cx="91440" cy="141732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15568" y="2130552"/>
            <a:ext cx="46177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50" b="1" i="0">
                <a:solidFill>
                  <a:srgbClr val="FFFFFF"/>
                </a:solidFill>
                <a:latin typeface="Georgia"/>
              </a:rPr>
              <a:t>Lean-background reference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568" y="2569464"/>
            <a:ext cx="46177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CADCFC"/>
                </a:solidFill>
                <a:latin typeface="Calibri"/>
              </a:rPr>
              <a:t>SaNama_1.0 is a doubled-haploid lean fish. Siscowet diverges more, inflating its apparent deletions — counts are not magnitude-comparable.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99632" y="1965960"/>
            <a:ext cx="5166360" cy="141732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99632" y="1965960"/>
            <a:ext cx="91440" cy="141732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92240" y="2130552"/>
            <a:ext cx="46177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50" b="1" i="0">
                <a:solidFill>
                  <a:srgbClr val="FFFFFF"/>
                </a:solidFill>
                <a:latin typeface="Georgia"/>
              </a:rPr>
              <a:t>No single CpG survives correction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2240" y="2569464"/>
            <a:ext cx="46177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CADCFC"/>
                </a:solidFill>
                <a:latin typeface="Calibri"/>
              </a:rPr>
              <a:t>0 DMCs at q &lt; 0.1. Interpretation leads with DMR-level and stringent-PAV sets; single-CpG hits are suggestive only.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3611880"/>
            <a:ext cx="5166360" cy="141732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22960" y="3611880"/>
            <a:ext cx="91440" cy="141732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15568" y="3776472"/>
            <a:ext cx="46177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50" b="1" i="0">
                <a:solidFill>
                  <a:srgbClr val="FFFFFF"/>
                </a:solidFill>
                <a:latin typeface="Georgia"/>
              </a:rPr>
              <a:t>Expression support is weak by design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5568" y="4215384"/>
            <a:ext cx="46177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CADCFC"/>
                </a:solidFill>
                <a:latin typeface="Calibri"/>
              </a:rPr>
              <a:t>Liver RNA-seq comes from a separate parasite study with different fish — orthogonal support, never confirmation.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99632" y="3611880"/>
            <a:ext cx="5166360" cy="141732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199632" y="3611880"/>
            <a:ext cx="91440" cy="141732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92240" y="3776472"/>
            <a:ext cx="46177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50" b="1" i="0">
                <a:solidFill>
                  <a:srgbClr val="FFFFFF"/>
                </a:solidFill>
                <a:latin typeface="Georgia"/>
              </a:rPr>
              <a:t>Enrichment confounders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4215384"/>
            <a:ext cx="46177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CADCFC"/>
                </a:solidFill>
                <a:latin typeface="Calibri"/>
              </a:rPr>
              <a:t>PAV GO carries a gene-length bias (long Ca²⁺ channels); the DMR GO signal is a single histone/znf883 tandem cluster.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544068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0" i="0">
                <a:solidFill>
                  <a:srgbClr val="CADCFC"/>
                </a:solidFill>
                <a:latin typeface="Calibri"/>
              </a:rPr>
              <a:t>The deliverable is a ranked, annotated shortlist of candidates — </a:t>
            </a:r>
            <a:r>
              <a:rPr sz="1600" b="1" i="0">
                <a:solidFill>
                  <a:srgbClr val="FFFFFF"/>
                </a:solidFill>
                <a:latin typeface="Calibri"/>
              </a:rPr>
              <a:t>associations on one reference, awaiting functional validation.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TAKE-HOME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300" b="1" i="0">
                <a:solidFill>
                  <a:srgbClr val="1A2B35"/>
                </a:solidFill>
                <a:latin typeface="Georgia"/>
              </a:rPr>
              <a:t>Three things to remember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9659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22960" y="1965960"/>
            <a:ext cx="128016" cy="13258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43000" y="2258568"/>
            <a:ext cx="731520" cy="731520"/>
          </a:xfrm>
          <a:prstGeom prst="ellipse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" y="2331720"/>
            <a:ext cx="7315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94560" y="2167128"/>
            <a:ext cx="87782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Divergence is written at two levels, read at a third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4560" y="2679191"/>
            <a:ext cx="877824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5B707B"/>
                </a:solidFill>
                <a:latin typeface="Calibri"/>
              </a:rPr>
              <a:t>Structure (what genes exist) + methylation (how they're used), made interpretable by annotation.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3456432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22960" y="3456432"/>
            <a:ext cx="128016" cy="1325880"/>
          </a:xfrm>
          <a:prstGeom prst="rect">
            <a:avLst/>
          </a:prstGeom>
          <a:solidFill>
            <a:srgbClr val="C97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1143000" y="3749039"/>
            <a:ext cx="731520" cy="731520"/>
          </a:xfrm>
          <a:prstGeom prst="ellipse">
            <a:avLst/>
          </a:prstGeom>
          <a:solidFill>
            <a:srgbClr val="C97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43000" y="3822191"/>
            <a:ext cx="7315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94560" y="3657600"/>
            <a:ext cx="87782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Annotation produced a ranked shortlist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94560" y="4169663"/>
            <a:ext cx="877824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5B707B"/>
                </a:solidFill>
                <a:latin typeface="Calibri"/>
              </a:rPr>
              <a:t>2,036 candidates, 4 convergent loci led by znf883-like, lipid-gene deletions, and calcium-transport GO.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4946904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60" y="4946904"/>
            <a:ext cx="128016" cy="132588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43000" y="5239512"/>
            <a:ext cx="731520" cy="731520"/>
          </a:xfrm>
          <a:prstGeom prst="ellipse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43000" y="5312664"/>
            <a:ext cx="7315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94560" y="5148072"/>
            <a:ext cx="87782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Read it as hypotheses, not mechanisms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94560" y="5660136"/>
            <a:ext cx="877824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5B707B"/>
                </a:solidFill>
                <a:latin typeface="Calibri"/>
              </a:rPr>
              <a:t>Lean-reference bias, no FDR-significant CpG, and weak expression support keep every link associative.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14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2A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4937760"/>
            <a:ext cx="12191695" cy="192024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852160"/>
            <a:ext cx="12191695" cy="1005840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1051560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Georgia"/>
              </a:rPr>
              <a:t>From variation to candidate genes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1248" y="2697480"/>
            <a:ext cx="100584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900" b="0" i="0">
                <a:solidFill>
                  <a:srgbClr val="CADCFC"/>
                </a:solidFill>
                <a:latin typeface="Calibri"/>
              </a:rPr>
              <a:t>Methylation and structural variation each track the lean–siscowet split; </a:t>
            </a:r>
          </a:p>
          <a:p>
            <a:pPr algn="l">
              <a:spcAft>
                <a:spcPts val="400"/>
              </a:spcAft>
            </a:pPr>
            <a:r>
              <a:rPr sz="1900" b="1" i="0">
                <a:solidFill>
                  <a:srgbClr val="FFFFFF"/>
                </a:solidFill>
                <a:latin typeface="Calibri"/>
              </a:rPr>
              <a:t>functional annotation turns where they converge into the genes that may make an ecotype.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" y="51663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Explore the data — interactive genome browsers (IGV.js + JBrowse 2):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8" y="598932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sr320.github.io/project-lake-trout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6510528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0" i="0">
                <a:solidFill>
                  <a:srgbClr val="CADCFC"/>
                </a:solidFill>
                <a:latin typeface="Calibri"/>
              </a:rPr>
              <a:t>Goetz · White · Gallardo-Escarate · Roberts  ·  Roberts Lab, UW SAFS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THE BIOLOGICAL QUESTION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A2B35"/>
                </a:solidFill>
                <a:latin typeface="Georgia"/>
              </a:rPr>
              <a:t>What makes a lean a lean and a siscowet a siscowet?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965960"/>
            <a:ext cx="4937760" cy="32461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4937760" cy="777240"/>
          </a:xfrm>
          <a:prstGeom prst="round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2331720"/>
            <a:ext cx="4937760" cy="411480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88720" y="2121408"/>
            <a:ext cx="42062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Georgia"/>
              </a:rPr>
              <a:t>Lean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288036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i="1">
                <a:solidFill>
                  <a:srgbClr val="1C7293"/>
                </a:solidFill>
                <a:latin typeface="Calibri"/>
              </a:rPr>
              <a:t>Shallow · nearshore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3383280"/>
            <a:ext cx="4297680" cy="173736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spcAft>
                <a:spcPts val="900"/>
              </a:spcAft>
            </a:pPr>
            <a:r>
              <a:rPr sz="1500" b="1">
                <a:solidFill>
                  <a:srgbClr val="1C7293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Streamlined, low lipid</a:t>
            </a:r>
          </a:p>
          <a:p>
            <a:pPr>
              <a:spcAft>
                <a:spcPts val="900"/>
              </a:spcAft>
            </a:pPr>
            <a:r>
              <a:rPr sz="1500" b="1">
                <a:solidFill>
                  <a:srgbClr val="1C7293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Forages shallow water</a:t>
            </a:r>
          </a:p>
          <a:p>
            <a:pPr>
              <a:spcAft>
                <a:spcPts val="900"/>
              </a:spcAft>
            </a:pPr>
            <a:r>
              <a:rPr sz="1500" b="1">
                <a:solidFill>
                  <a:srgbClr val="1C7293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Reference-like body plan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46520" y="1965960"/>
            <a:ext cx="4937760" cy="32461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6446520" y="1965960"/>
            <a:ext cx="4937760" cy="77724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46520" y="2331720"/>
            <a:ext cx="4937760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12280" y="2121408"/>
            <a:ext cx="42062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Georgia"/>
              </a:rPr>
              <a:t>Siscowet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12280" y="288036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i="1">
                <a:solidFill>
                  <a:srgbClr val="065A82"/>
                </a:solidFill>
                <a:latin typeface="Calibri"/>
              </a:rPr>
              <a:t>Deep · offshore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2280" y="3383280"/>
            <a:ext cx="4297680" cy="173736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spcAft>
                <a:spcPts val="900"/>
              </a:spcAft>
            </a:pPr>
            <a:r>
              <a:rPr sz="15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High lipid / fat stores</a:t>
            </a:r>
          </a:p>
          <a:p>
            <a:pPr>
              <a:spcAft>
                <a:spcPts val="900"/>
              </a:spcAft>
            </a:pPr>
            <a:r>
              <a:rPr sz="15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Adapted to depth &amp; pressure</a:t>
            </a:r>
          </a:p>
          <a:p>
            <a:pPr>
              <a:spcAft>
                <a:spcPts val="900"/>
              </a:spcAft>
            </a:pPr>
            <a:r>
              <a:rPr sz="15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Robust, distinct morphology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544068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700" b="0" i="0">
                <a:solidFill>
                  <a:srgbClr val="1A2B35"/>
                </a:solidFill>
                <a:latin typeface="Calibri"/>
              </a:rPr>
              <a:t>Same species, same reference genome. </a:t>
            </a:r>
            <a:r>
              <a:rPr sz="1700" b="1" i="0">
                <a:solidFill>
                  <a:srgbClr val="E9964E"/>
                </a:solidFill>
                <a:latin typeface="Calibri"/>
              </a:rPr>
              <a:t>Which genes carry the difference — and what phenotypes might they shape?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2A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CADCFC"/>
                </a:solidFill>
                <a:latin typeface="Calibri"/>
              </a:rPr>
              <a:t>THE FRAMEWORK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100" b="1" i="0">
                <a:solidFill>
                  <a:srgbClr val="FFFFFF"/>
                </a:solidFill>
                <a:latin typeface="Georgia"/>
              </a:rPr>
              <a:t>Three layers, one shortlist of genes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828800"/>
            <a:ext cx="3383280" cy="356616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15568" y="2103120"/>
            <a:ext cx="28346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50" b="1" i="0" spc="130">
                <a:solidFill>
                  <a:srgbClr val="E9964E"/>
                </a:solidFill>
                <a:latin typeface="Calibri"/>
              </a:rPr>
              <a:t>LAYER 1 · PAV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" y="2487168"/>
            <a:ext cx="2834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100" b="1" i="0">
                <a:solidFill>
                  <a:srgbClr val="FFFFFF"/>
                </a:solidFill>
                <a:latin typeface="Georgia"/>
              </a:rPr>
              <a:t>The hardware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568" y="3246120"/>
            <a:ext cx="283464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Presence-absence variation — DNA segments </a:t>
            </a:r>
            <a:r>
              <a:rPr sz="1450" b="1" i="0">
                <a:solidFill>
                  <a:srgbClr val="FFFFFF"/>
                </a:solidFill>
                <a:latin typeface="Calibri"/>
              </a:rPr>
              <a:t>gained or lost</a:t>
            </a:r>
            <a:r>
              <a:rPr sz="1450" b="0" i="0">
                <a:solidFill>
                  <a:srgbClr val="CADCFC"/>
                </a:solidFill>
                <a:latin typeface="Calibri"/>
              </a:rPr>
              <a:t>.</a:t>
            </a:r>
          </a:p>
          <a:p>
            <a:pPr algn="l"/>
            <a:r>
              <a:rPr sz="600" b="0" i="0">
                <a:solidFill>
                  <a:srgbClr val="1A2B35"/>
                </a:solidFill>
                <a:latin typeface="Calibri"/>
              </a:rPr>
              <a:t/>
            </a:r>
          </a:p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Changes </a:t>
            </a:r>
            <a:r>
              <a:rPr sz="1450" b="1" i="0">
                <a:solidFill>
                  <a:srgbClr val="FFFFFF"/>
                </a:solidFill>
                <a:latin typeface="Calibri"/>
              </a:rPr>
              <a:t>what genes exist.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07408" y="1828800"/>
            <a:ext cx="3383280" cy="356616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00016" y="2103120"/>
            <a:ext cx="28346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50" b="1" i="0" spc="130">
                <a:solidFill>
                  <a:srgbClr val="9BE8DC"/>
                </a:solidFill>
                <a:latin typeface="Calibri"/>
              </a:rPr>
              <a:t>LAYER 2 · 5mC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00016" y="2487168"/>
            <a:ext cx="2834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100" b="1" i="0">
                <a:solidFill>
                  <a:srgbClr val="FFFFFF"/>
                </a:solidFill>
                <a:latin typeface="Georgia"/>
              </a:rPr>
              <a:t>The software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00016" y="3246120"/>
            <a:ext cx="283464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DNA methylation — reversible marks that </a:t>
            </a:r>
            <a:r>
              <a:rPr sz="1450" b="1" i="0">
                <a:solidFill>
                  <a:srgbClr val="FFFFFF"/>
                </a:solidFill>
                <a:latin typeface="Calibri"/>
              </a:rPr>
              <a:t>switch genes up or down</a:t>
            </a:r>
            <a:r>
              <a:rPr sz="1450" b="0" i="0">
                <a:solidFill>
                  <a:srgbClr val="CADCFC"/>
                </a:solidFill>
                <a:latin typeface="Calibri"/>
              </a:rPr>
              <a:t>.</a:t>
            </a:r>
          </a:p>
          <a:p>
            <a:pPr algn="l"/>
            <a:r>
              <a:rPr sz="600" b="0" i="0">
                <a:solidFill>
                  <a:srgbClr val="1A2B35"/>
                </a:solidFill>
                <a:latin typeface="Calibri"/>
              </a:rPr>
              <a:t/>
            </a:r>
          </a:p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Changes </a:t>
            </a:r>
            <a:r>
              <a:rPr sz="1450" b="1" i="0">
                <a:solidFill>
                  <a:srgbClr val="FFFFFF"/>
                </a:solidFill>
                <a:latin typeface="Calibri"/>
              </a:rPr>
              <a:t>how genes are used.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991856" y="1828800"/>
            <a:ext cx="3383280" cy="356616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84464" y="2103120"/>
            <a:ext cx="28346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50" b="1" i="0" spc="130">
                <a:solidFill>
                  <a:srgbClr val="F1C48C"/>
                </a:solidFill>
                <a:latin typeface="Calibri"/>
              </a:rPr>
              <a:t>LAYER 3 · ANNOTATION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4464" y="2487168"/>
            <a:ext cx="2834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100" b="1" i="0">
                <a:solidFill>
                  <a:srgbClr val="FFFFFF"/>
                </a:solidFill>
                <a:latin typeface="Georgia"/>
              </a:rPr>
              <a:t>The interpreter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84464" y="3246120"/>
            <a:ext cx="283464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RefSeq function turns coordinates into </a:t>
            </a:r>
            <a:r>
              <a:rPr sz="1450" b="1" i="0">
                <a:solidFill>
                  <a:srgbClr val="FFFFFF"/>
                </a:solidFill>
                <a:latin typeface="Calibri"/>
              </a:rPr>
              <a:t>gene names, products, GO</a:t>
            </a:r>
            <a:r>
              <a:rPr sz="1450" b="0" i="0">
                <a:solidFill>
                  <a:srgbClr val="CADCFC"/>
                </a:solidFill>
                <a:latin typeface="Calibri"/>
              </a:rPr>
              <a:t>.</a:t>
            </a:r>
          </a:p>
          <a:p>
            <a:pPr algn="l"/>
            <a:r>
              <a:rPr sz="600" b="0" i="0">
                <a:solidFill>
                  <a:srgbClr val="1A2B35"/>
                </a:solidFill>
                <a:latin typeface="Calibri"/>
              </a:rPr>
              <a:t/>
            </a:r>
          </a:p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Tells us </a:t>
            </a:r>
            <a:r>
              <a:rPr sz="1450" b="1" i="0">
                <a:solidFill>
                  <a:srgbClr val="FFFFFF"/>
                </a:solidFill>
                <a:latin typeface="Calibri"/>
              </a:rPr>
              <a:t>which genes &amp; why.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571500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550" b="1" i="1">
                <a:solidFill>
                  <a:srgbClr val="CADCFC"/>
                </a:solidFill>
                <a:latin typeface="Calibri"/>
              </a:rPr>
              <a:t>Same PacBio HiFi reads resolve PAV and methylation at once; annotation joins them to biology.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STUDY DESIGN &amp;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A2B35"/>
                </a:solidFill>
                <a:latin typeface="Georgia"/>
              </a:rPr>
              <a:t>Eight fish, one platform, three readouts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11680"/>
            <a:ext cx="2514600" cy="155448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22960" y="2011680"/>
            <a:ext cx="109728" cy="1554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15568" y="2212848"/>
            <a:ext cx="21031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800" b="1" i="0">
                <a:solidFill>
                  <a:srgbClr val="065A82"/>
                </a:solidFill>
                <a:latin typeface="Georgia"/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" y="3035808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PacBio HiFi individuals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11880" y="2011680"/>
            <a:ext cx="2514600" cy="155448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11880" y="2011680"/>
            <a:ext cx="109728" cy="1554480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904488" y="2212848"/>
            <a:ext cx="21031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800" b="1" i="0">
                <a:solidFill>
                  <a:srgbClr val="1C7293"/>
                </a:solidFill>
                <a:latin typeface="Georgia"/>
              </a:rPr>
              <a:t>4 + 4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22776" y="3035808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lean + siscowet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0" y="2011680"/>
            <a:ext cx="2514600" cy="155448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400800" y="2011680"/>
            <a:ext cx="109728" cy="155448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693408" y="2212848"/>
            <a:ext cx="21031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800" b="1" i="0">
                <a:solidFill>
                  <a:srgbClr val="2A9D8F"/>
                </a:solidFill>
                <a:latin typeface="Georgia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11696" y="3035808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reference: SaNama_1.0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189720" y="2011680"/>
            <a:ext cx="2514600" cy="155448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9189720" y="2011680"/>
            <a:ext cx="109728" cy="1554480"/>
          </a:xfrm>
          <a:prstGeom prst="rect">
            <a:avLst/>
          </a:prstGeom>
          <a:solidFill>
            <a:srgbClr val="C97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482328" y="2212848"/>
            <a:ext cx="21031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800" b="1" i="0">
                <a:solidFill>
                  <a:srgbClr val="C97B2E"/>
                </a:solidFill>
                <a:latin typeface="Georgia"/>
              </a:rPr>
              <a:t>46,359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00616" y="3035808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annotated genes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3886200"/>
            <a:ext cx="10515600" cy="160020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143000" y="4114800"/>
            <a:ext cx="100584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1A2B35"/>
                </a:solidFill>
                <a:latin typeface="Georgia"/>
              </a:rPr>
              <a:t>Why HiFi matters here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43000" y="4572000"/>
            <a:ext cx="10058400" cy="91440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Long, accurate reads call </a:t>
            </a:r>
            <a:r>
              <a:rPr sz="1500" b="1" i="0">
                <a:solidFill>
                  <a:srgbClr val="1A2B35"/>
                </a:solidFill>
                <a:latin typeface="Calibri"/>
              </a:rPr>
              <a:t>structural variants (PAV)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 and </a:t>
            </a:r>
            <a:r>
              <a:rPr sz="1500" b="1" i="0">
                <a:solidFill>
                  <a:srgbClr val="1A2B35"/>
                </a:solidFill>
                <a:latin typeface="Calibri"/>
              </a:rPr>
              <a:t>5mC methylation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 from the very same molecules — no separate assays, no batch confound.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80644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5B707B"/>
                </a:solidFill>
                <a:latin typeface="Calibri"/>
              </a:rPr>
              <a:t>Samples — Lean: bc2041/2068/2069/2070   ·   Siscowet: bc2071/2072/2073/2096   ·   Supporting layer: liver RNA-seq (202 DETs, separate parasite study)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LAYER 1 · PRESENCE-ABSENCE VARIATION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685800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900" b="1" i="0">
                <a:solidFill>
                  <a:srgbClr val="1A2B35"/>
                </a:solidFill>
                <a:latin typeface="Georgia"/>
              </a:rPr>
              <a:t>Whole segments of DNA present in one ecotype, absent in the other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743200"/>
            <a:ext cx="6583680" cy="274320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spcAft>
                <a:spcPts val="12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700" b="1" i="0">
                <a:solidFill>
                  <a:srgbClr val="1A2B35"/>
                </a:solidFill>
                <a:latin typeface="Calibri"/>
              </a:rPr>
              <a:t>Detected two ways from HiFi alignments:</a:t>
            </a:r>
          </a:p>
          <a:p>
            <a:pPr>
              <a:spcAft>
                <a:spcPts val="12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600" b="1" i="0">
                <a:solidFill>
                  <a:srgbClr val="065A82"/>
                </a:solidFill>
                <a:latin typeface="Calibri"/>
              </a:rPr>
              <a:t>Deletions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coverage drops to zero over a region</a:t>
            </a:r>
          </a:p>
          <a:p>
            <a:pPr>
              <a:spcAft>
                <a:spcPts val="12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600" b="1" i="0">
                <a:solidFill>
                  <a:srgbClr val="E9964E"/>
                </a:solidFill>
                <a:latin typeface="Calibri"/>
              </a:rPr>
              <a:t>Insertions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novel sequence flagged in read CIGAR strings</a:t>
            </a:r>
          </a:p>
          <a:p>
            <a:pPr>
              <a:spcAft>
                <a:spcPts val="12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Classified as lean-specific, siscowet-specific, or shared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955279" y="2194560"/>
            <a:ext cx="3383280" cy="329184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955279" y="2331720"/>
            <a:ext cx="3383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C7293"/>
                </a:solidFill>
                <a:latin typeface="Calibri"/>
              </a:rPr>
              <a:t>Lean</a:t>
            </a:r>
          </a:p>
        </p:txBody>
      </p:sp>
      <p:sp>
        <p:nvSpPr>
          <p:cNvPr id="7" name="Rectangle 6"/>
          <p:cNvSpPr/>
          <p:nvPr/>
        </p:nvSpPr>
        <p:spPr>
          <a:xfrm>
            <a:off x="8275319" y="274320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8988551" y="274320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9701784" y="2743200"/>
            <a:ext cx="621792" cy="41148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415015" y="274320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79" y="3703320"/>
            <a:ext cx="3383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065A82"/>
                </a:solidFill>
                <a:latin typeface="Calibri"/>
              </a:rPr>
              <a:t>Siscowet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75319" y="406908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988551" y="4069080"/>
            <a:ext cx="621792" cy="411480"/>
          </a:xfrm>
          <a:prstGeom prst="rect">
            <a:avLst/>
          </a:prstGeom>
          <a:solidFill>
            <a:srgbClr val="D7DE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9701784" y="4069080"/>
            <a:ext cx="621792" cy="41148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0415015" y="406908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988551" y="4526280"/>
            <a:ext cx="822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 i="1">
                <a:solidFill>
                  <a:srgbClr val="5B707B"/>
                </a:solidFill>
                <a:latin typeface="Calibri"/>
              </a:rPr>
              <a:t>deletion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55279" y="5029200"/>
            <a:ext cx="3383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00" b="0" i="1">
                <a:solidFill>
                  <a:srgbClr val="5B707B"/>
                </a:solidFill>
                <a:latin typeface="Calibri"/>
              </a:rPr>
              <a:t>same locus → different content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LAYER 1 · 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 i="0">
                <a:solidFill>
                  <a:srgbClr val="1A2B35"/>
                </a:solidFill>
                <a:latin typeface="Georgia"/>
              </a:rPr>
              <a:t>Siscowet carries more ecotype-specific structure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822960" y="1874519"/>
          <a:ext cx="676656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55279" y="1920240"/>
            <a:ext cx="356616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 i="0">
                <a:solidFill>
                  <a:srgbClr val="E9964E"/>
                </a:solidFill>
                <a:latin typeface="Georgia"/>
              </a:rPr>
              <a:t>996,228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73568" y="2450592"/>
            <a:ext cx="3566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5B707B"/>
                </a:solidFill>
                <a:latin typeface="Calibri"/>
              </a:rPr>
              <a:t>lean-specific variants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55279" y="2971800"/>
            <a:ext cx="356616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 i="0">
                <a:solidFill>
                  <a:srgbClr val="065A82"/>
                </a:solidFill>
                <a:latin typeface="Georgia"/>
              </a:rPr>
              <a:t>1,332,705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73568" y="3502152"/>
            <a:ext cx="3566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5B707B"/>
                </a:solidFill>
                <a:latin typeface="Calibri"/>
              </a:rPr>
              <a:t>siscowet-specific variants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79" y="4023360"/>
            <a:ext cx="356616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 i="0">
                <a:solidFill>
                  <a:srgbClr val="1C7293"/>
                </a:solidFill>
                <a:latin typeface="Georgia"/>
              </a:rPr>
              <a:t>878,372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73568" y="4553712"/>
            <a:ext cx="3566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5B707B"/>
                </a:solidFill>
                <a:latin typeface="Calibri"/>
              </a:rPr>
              <a:t>shared between ecotypes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55279" y="4937760"/>
            <a:ext cx="35661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1">
                <a:solidFill>
                  <a:srgbClr val="1A2B35"/>
                </a:solidFill>
                <a:latin typeface="Calibri"/>
              </a:rPr>
              <a:t>≈ 34% more ecotype-specific variation in siscowet — but read with reference bias in mind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71500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Interpretation focuses on </a:t>
            </a:r>
            <a:r>
              <a:rPr sz="1300" b="1" i="0">
                <a:solidFill>
                  <a:srgbClr val="065A82"/>
                </a:solidFill>
                <a:latin typeface="Calibri"/>
              </a:rPr>
              <a:t>3,465 stringent siscowet-specific deletions</a:t>
            </a:r>
            <a:r>
              <a:rPr sz="1300" b="0" i="0">
                <a:solidFill>
                  <a:srgbClr val="5B707B"/>
                </a:solidFill>
                <a:latin typeface="Calibri"/>
              </a:rPr>
              <a:t> (&gt;100 bp, all-4-vs-none) — the high-confidence set carried into annotation.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LAYER 1 · FROM VARIANTS TO PHENOTYPE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A2B35"/>
                </a:solidFill>
                <a:latin typeface="Georgia"/>
              </a:rPr>
              <a:t>How presence-absence becomes ecotype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11680"/>
            <a:ext cx="3337560" cy="3108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43000" y="2331720"/>
            <a:ext cx="640080" cy="640080"/>
          </a:xfrm>
          <a:prstGeom prst="ellipse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395728"/>
            <a:ext cx="6400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3154680"/>
            <a:ext cx="2743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Add / remove genes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3794760"/>
            <a:ext cx="27432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1A2B35"/>
                </a:solidFill>
                <a:latin typeface="Calibri"/>
              </a:rPr>
              <a:t>A PAV overlapping a coding region adds or deletes a gene outright — a present-vs-absent function.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34840" y="2011680"/>
            <a:ext cx="3337560" cy="3108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754879" y="2331720"/>
            <a:ext cx="640080" cy="640080"/>
          </a:xfrm>
          <a:prstGeom prst="ellipse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54879" y="2395728"/>
            <a:ext cx="6400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79" y="3154680"/>
            <a:ext cx="2743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Shift gene dosage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79" y="3794760"/>
            <a:ext cx="27432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1A2B35"/>
                </a:solidFill>
                <a:latin typeface="Calibri"/>
              </a:rPr>
              <a:t>Copy-number change tunes expression up or down without touching the coding sequence.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2011680"/>
            <a:ext cx="3337560" cy="3108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8366760" y="2331720"/>
            <a:ext cx="640080" cy="640080"/>
          </a:xfrm>
          <a:prstGeom prst="ellipse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66760" y="2395728"/>
            <a:ext cx="6400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~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66760" y="3154680"/>
            <a:ext cx="2743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Rewire regulation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66760" y="3794760"/>
            <a:ext cx="27432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1A2B35"/>
                </a:solidFill>
                <a:latin typeface="Calibri"/>
              </a:rPr>
              <a:t>Indels in promoters / enhancers reposition regulatory elements, altering control.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544068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 i="0">
                <a:solidFill>
                  <a:srgbClr val="1A2B35"/>
                </a:solidFill>
                <a:latin typeface="Calibri"/>
              </a:rPr>
              <a:t>Candidate targets for ecotype divergence: </a:t>
            </a:r>
            <a:r>
              <a:rPr sz="1600" b="1" i="0">
                <a:solidFill>
                  <a:srgbClr val="065A82"/>
                </a:solidFill>
                <a:latin typeface="Calibri"/>
              </a:rPr>
              <a:t>lipid metabolism, depth &amp; pressure tolerance, sensory adaptation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annotation (Layer 3) tells us which genes are actually hit.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2A9D8F"/>
                </a:solidFill>
                <a:latin typeface="Calibri"/>
              </a:rPr>
              <a:t>LAYER 2 · DNA METHYLATION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694944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100" b="1" i="0">
                <a:solidFill>
                  <a:srgbClr val="1A2B35"/>
                </a:solidFill>
                <a:latin typeface="Georgia"/>
              </a:rPr>
              <a:t>Same sequence, different settings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51760"/>
            <a:ext cx="6675120" cy="292608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spcAft>
                <a:spcPts val="1300"/>
              </a:spcAft>
            </a:pPr>
            <a:r>
              <a:rPr sz="1600" b="1">
                <a:solidFill>
                  <a:srgbClr val="2A9D8F"/>
                </a:solidFill>
                <a:latin typeface="Calibri"/>
              </a:rPr>
              <a:t>—  </a:t>
            </a:r>
            <a:r>
              <a:rPr sz="1600" b="1" i="0">
                <a:solidFill>
                  <a:srgbClr val="2A9D8F"/>
                </a:solidFill>
                <a:latin typeface="Calibri"/>
              </a:rPr>
              <a:t>5-methylcytosine (5mC) at CpG sites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read directly off HiFi data</a:t>
            </a:r>
          </a:p>
          <a:p>
            <a:pPr>
              <a:spcAft>
                <a:spcPts val="1300"/>
              </a:spcAft>
            </a:pPr>
            <a:r>
              <a:rPr sz="1600" b="1">
                <a:solidFill>
                  <a:srgbClr val="2A9D8F"/>
                </a:solidFill>
                <a:latin typeface="Calibri"/>
              </a:rPr>
              <a:t>—  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Methylation typically </a:t>
            </a:r>
            <a:r>
              <a:rPr sz="1600" b="1" i="0">
                <a:solidFill>
                  <a:srgbClr val="1A2B35"/>
                </a:solidFill>
                <a:latin typeface="Calibri"/>
              </a:rPr>
              <a:t>silences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genes and represses transposable elements</a:t>
            </a:r>
          </a:p>
          <a:p>
            <a:pPr>
              <a:spcAft>
                <a:spcPts val="1300"/>
              </a:spcAft>
            </a:pPr>
            <a:r>
              <a:rPr sz="1600" b="1">
                <a:solidFill>
                  <a:srgbClr val="2A9D8F"/>
                </a:solidFill>
                <a:latin typeface="Calibri"/>
              </a:rPr>
              <a:t>—  </a:t>
            </a:r>
            <a:r>
              <a:rPr sz="1600" b="1" i="0">
                <a:solidFill>
                  <a:srgbClr val="1A2B35"/>
                </a:solidFill>
                <a:latin typeface="Calibri"/>
              </a:rPr>
              <a:t>Reversible &amp; potentially heritable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a route to plastic phenotype</a:t>
            </a:r>
          </a:p>
          <a:p>
            <a:pPr>
              <a:spcAft>
                <a:spcPts val="1300"/>
              </a:spcAft>
            </a:pPr>
            <a:r>
              <a:rPr sz="1600" b="1">
                <a:solidFill>
                  <a:srgbClr val="2A9D8F"/>
                </a:solidFill>
                <a:latin typeface="Calibri"/>
              </a:rPr>
              <a:t>—  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We test each CpG for ecotype differences, then group into regions (DMRs)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046720" y="2286000"/>
            <a:ext cx="3291840" cy="30175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412480" y="4023360"/>
            <a:ext cx="2560320" cy="457200"/>
          </a:xfrm>
          <a:prstGeom prst="rect">
            <a:avLst/>
          </a:prstGeom>
          <a:solidFill>
            <a:srgbClr val="C9D2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54964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05256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8942832" y="3611880"/>
            <a:ext cx="365760" cy="365760"/>
          </a:xfrm>
          <a:prstGeom prst="ellipse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942832" y="3657600"/>
            <a:ext cx="36576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55548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05840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9948672" y="3611880"/>
            <a:ext cx="365760" cy="365760"/>
          </a:xfrm>
          <a:prstGeom prst="ellipse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948672" y="3657600"/>
            <a:ext cx="36576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6132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46720" y="4709160"/>
            <a:ext cx="32918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50" b="0" i="1">
                <a:solidFill>
                  <a:srgbClr val="5B707B"/>
                </a:solidFill>
                <a:latin typeface="Calibri"/>
              </a:rPr>
              <a:t>methyl marks tune the same DNA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 spc="250">
                <a:solidFill>
                  <a:srgbClr val="2A9D8F"/>
                </a:solidFill>
                <a:latin typeface="Calibri"/>
              </a:rPr>
              <a:t>LAYER 2 · 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100" b="1" i="0">
                <a:solidFill>
                  <a:srgbClr val="1A2B35"/>
                </a:solidFill>
                <a:latin typeface="Georgia"/>
              </a:rPr>
              <a:t>From half a million sites to 302 regions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57400"/>
            <a:ext cx="3108960" cy="14173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22960" y="2057400"/>
            <a:ext cx="3108960" cy="128016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286000"/>
            <a:ext cx="31089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3400" b="1" i="0">
                <a:solidFill>
                  <a:srgbClr val="1C7293"/>
                </a:solidFill>
                <a:latin typeface="Georgia"/>
              </a:rPr>
              <a:t>540,040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3035808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300" b="0" i="0">
                <a:solidFill>
                  <a:srgbClr val="5B707B"/>
                </a:solidFill>
                <a:latin typeface="Calibri"/>
              </a:rPr>
              <a:t>CpG sites tested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77639" y="2606040"/>
            <a:ext cx="502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5B707B"/>
                </a:solidFill>
                <a:latin typeface="Calibri"/>
              </a:rPr>
              <a:t>→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26280" y="2057400"/>
            <a:ext cx="3108960" cy="14173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26280" y="2057400"/>
            <a:ext cx="3108960" cy="128016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26280" y="2286000"/>
            <a:ext cx="31089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3400" b="1" i="0">
                <a:solidFill>
                  <a:srgbClr val="065A82"/>
                </a:solidFill>
                <a:latin typeface="Georgia"/>
              </a:rPr>
              <a:t>4,440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035808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300" b="0" i="0">
                <a:solidFill>
                  <a:srgbClr val="5B707B"/>
                </a:solidFill>
                <a:latin typeface="Calibri"/>
              </a:rPr>
              <a:t>significant DMCs (p &lt; 0.05)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80960" y="2606040"/>
            <a:ext cx="502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5B707B"/>
                </a:solidFill>
                <a:latin typeface="Calibri"/>
              </a:rPr>
              <a:t>→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2057400"/>
            <a:ext cx="3108960" cy="14173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  <a:effectLst>
            <a:outerShdw blurRad="60000" dist="25000" dir="5400000" rotWithShape="0">
              <a:srgbClr val="0A223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229600" y="2057400"/>
            <a:ext cx="3108960" cy="128016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0" y="2286000"/>
            <a:ext cx="31089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3400" b="1" i="0">
                <a:solidFill>
                  <a:srgbClr val="2A9D8F"/>
                </a:solidFill>
                <a:latin typeface="Georgia"/>
              </a:rPr>
              <a:t>302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0" y="3035808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300" b="0" i="0">
                <a:solidFill>
                  <a:srgbClr val="5B707B"/>
                </a:solidFill>
                <a:latin typeface="Calibri"/>
              </a:rPr>
              <a:t>differentially methylated regions</a:t>
            </a:r>
          </a:p>
        </p:txBody>
      </p:sp>
      <p:graphicFrame>
        <p:nvGraphicFramePr>
          <p:cNvPr id="18" name="Chart 17"/>
          <p:cNvGraphicFramePr>
            <a:graphicFrameLocks noGrp="1"/>
          </p:cNvGraphicFramePr>
          <p:nvPr/>
        </p:nvGraphicFramePr>
        <p:xfrm>
          <a:off x="822960" y="3840480"/>
          <a:ext cx="5760720" cy="22402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858000" y="3931920"/>
            <a:ext cx="4480560" cy="21945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1A2B35"/>
                </a:solidFill>
                <a:latin typeface="Georgia"/>
              </a:rPr>
              <a:t>The asymmetry is the story.</a:t>
            </a:r>
          </a:p>
          <a:p>
            <a:pPr algn="l"/>
            <a:r>
              <a:rPr sz="500" b="0" i="0">
                <a:solidFill>
                  <a:srgbClr val="1A2B35"/>
                </a:solidFill>
                <a:latin typeface="Calibri"/>
              </a:rPr>
              <a:t/>
            </a:r>
          </a:p>
          <a:p>
            <a:pPr algn="l"/>
            <a:r>
              <a:rPr sz="1500" b="0" i="0">
                <a:solidFill>
                  <a:srgbClr val="1A2B35"/>
                </a:solidFill>
                <a:latin typeface="Calibri"/>
              </a:rPr>
              <a:t>282 of 302 DMRs are </a:t>
            </a:r>
            <a:r>
              <a:rPr sz="1500" b="1" i="0">
                <a:solidFill>
                  <a:srgbClr val="2A9D8F"/>
                </a:solidFill>
                <a:latin typeface="Calibri"/>
              </a:rPr>
              <a:t>hypomethylated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 in siscowet — a genome-wide tilt toward de-repression.</a:t>
            </a:r>
          </a:p>
          <a:p>
            <a:pPr algn="l"/>
            <a:r>
              <a:rPr sz="500" b="0" i="0">
                <a:solidFill>
                  <a:srgbClr val="1A2B35"/>
                </a:solidFill>
                <a:latin typeface="Calibri"/>
              </a:rPr>
              <a:t/>
            </a:r>
          </a:p>
          <a:p>
            <a:pPr algn="l"/>
            <a:r>
              <a:rPr sz="1300" b="0" i="1">
                <a:solidFill>
                  <a:srgbClr val="5B707B"/>
                </a:solidFill>
                <a:latin typeface="Calibri"/>
              </a:rPr>
              <a:t>But 0 single CpGs survive q &lt; 0.1 — we lead with the DMR level, not individual sites.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