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 snapToObjects="1">
      <p:cViewPr varScale="1">
        <p:scale>
          <a:sx n="120" d="100"/>
          <a:sy n="120" d="100"/>
        </p:scale>
        <p:origin x="44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stack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Insertions</c:v>
                </c:pt>
              </c:strCache>
            </c:strRef>
          </c:tx>
          <c:spPr>
            <a:solidFill>
              <a:srgbClr val="E9964E"/>
            </a:solidFill>
          </c:spPr>
          <c:invertIfNegative val="1"/>
          <c:cat>
            <c:strRef>
              <c:f>Sheet1!$A$2:$A$4</c:f>
              <c:strCache>
                <c:ptCount val="3"/>
                <c:pt idx="0">
                  <c:v>Lean-specific</c:v>
                </c:pt>
                <c:pt idx="1">
                  <c:v>Siscowet-specific</c:v>
                </c:pt>
                <c:pt idx="2">
                  <c:v>Shared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770891</c:v>
                </c:pt>
                <c:pt idx="1">
                  <c:v>1086799</c:v>
                </c:pt>
                <c:pt idx="2">
                  <c:v>0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  <c:ext xmlns:c16="http://schemas.microsoft.com/office/drawing/2014/chart" uri="{C3380CC4-5D6E-409C-BE32-E72D297353CC}">
              <c16:uniqueId val="{00000000-3228-9241-951E-F8F0FA83DA2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Deletions</c:v>
                </c:pt>
              </c:strCache>
            </c:strRef>
          </c:tx>
          <c:spPr>
            <a:solidFill>
              <a:srgbClr val="065A82"/>
            </a:solidFill>
          </c:spPr>
          <c:invertIfNegative val="1"/>
          <c:cat>
            <c:strRef>
              <c:f>Sheet1!$A$2:$A$4</c:f>
              <c:strCache>
                <c:ptCount val="3"/>
                <c:pt idx="0">
                  <c:v>Lean-specific</c:v>
                </c:pt>
                <c:pt idx="1">
                  <c:v>Siscowet-specific</c:v>
                </c:pt>
                <c:pt idx="2">
                  <c:v>Shared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225337</c:v>
                </c:pt>
                <c:pt idx="1">
                  <c:v>245906</c:v>
                </c:pt>
                <c:pt idx="2">
                  <c:v>0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  <c:ext xmlns:c16="http://schemas.microsoft.com/office/drawing/2014/chart" uri="{C3380CC4-5D6E-409C-BE32-E72D297353CC}">
              <c16:uniqueId val="{00000001-3228-9241-951E-F8F0FA83DA2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Shared variants</c:v>
                </c:pt>
              </c:strCache>
            </c:strRef>
          </c:tx>
          <c:spPr>
            <a:solidFill>
              <a:srgbClr val="1C7293"/>
            </a:solidFill>
          </c:spPr>
          <c:invertIfNegative val="1"/>
          <c:cat>
            <c:strRef>
              <c:f>Sheet1!$A$2:$A$4</c:f>
              <c:strCache>
                <c:ptCount val="3"/>
                <c:pt idx="0">
                  <c:v>Lean-specific</c:v>
                </c:pt>
                <c:pt idx="1">
                  <c:v>Siscowet-specific</c:v>
                </c:pt>
                <c:pt idx="2">
                  <c:v>Shared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878372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  <c:ext xmlns:c16="http://schemas.microsoft.com/office/drawing/2014/chart" uri="{C3380CC4-5D6E-409C-BE32-E72D297353CC}">
              <c16:uniqueId val="{00000002-3228-9241-951E-F8F0FA83DA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-20680273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DMRs in siscowet</c:v>
                </c:pt>
              </c:strCache>
            </c:strRef>
          </c:tx>
          <c:spPr>
            <a:solidFill>
              <a:srgbClr val="2A9D8F"/>
            </a:solidFill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Hypermethylated</c:v>
                </c:pt>
                <c:pt idx="1">
                  <c:v>Hypomethylated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20</c:v>
                </c:pt>
                <c:pt idx="1">
                  <c:v>282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  <c:ext xmlns:c16="http://schemas.microsoft.com/office/drawing/2014/chart" uri="{C3380CC4-5D6E-409C-BE32-E72D297353CC}">
              <c16:uniqueId val="{00000000-88D1-D547-B2A0-1DE52979096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en-US"/>
          </a:p>
        </c:txPr>
        <c:crossAx val="-2068027336"/>
        <c:crosses val="autoZero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62A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572000"/>
            <a:ext cx="12191695" cy="2286000"/>
          </a:xfrm>
          <a:prstGeom prst="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5486400"/>
            <a:ext cx="12191695" cy="1371600"/>
          </a:xfrm>
          <a:prstGeom prst="rect">
            <a:avLst/>
          </a:prstGeom>
          <a:solidFill>
            <a:srgbClr val="1C729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6217920"/>
            <a:ext cx="12191695" cy="640080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822960" y="960120"/>
            <a:ext cx="73152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1" i="0" spc="250">
                <a:solidFill>
                  <a:srgbClr val="CADCFC"/>
                </a:solidFill>
                <a:latin typeface="Calibri"/>
              </a:rPr>
              <a:t>SALVELINUS NAMAYCUSH  ·  ROBERTS LAB, UW SAFS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1463040"/>
            <a:ext cx="10515600" cy="21945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5200" b="1" i="0">
                <a:solidFill>
                  <a:srgbClr val="FFFFFF"/>
                </a:solidFill>
                <a:latin typeface="Georgia"/>
              </a:rPr>
              <a:t>Two Ecotypes,</a:t>
            </a:r>
          </a:p>
          <a:p>
            <a:pPr algn="l">
              <a:spcAft>
                <a:spcPts val="200"/>
              </a:spcAft>
            </a:pPr>
            <a:r>
              <a:rPr sz="5200" b="1" i="0">
                <a:solidFill>
                  <a:srgbClr val="CADCFC"/>
                </a:solidFill>
                <a:latin typeface="Georgia"/>
              </a:rPr>
              <a:t>One Genome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41248" y="3657600"/>
            <a:ext cx="1051560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100" b="0" i="0" dirty="0">
                <a:solidFill>
                  <a:srgbClr val="CADCFC"/>
                </a:solidFill>
                <a:latin typeface="Calibri"/>
              </a:rPr>
              <a:t>How presence-absence variation and DNA methylation may drive </a:t>
            </a:r>
            <a:r>
              <a:rPr sz="2100" b="1" i="0" dirty="0">
                <a:solidFill>
                  <a:srgbClr val="FFFFFF"/>
                </a:solidFill>
                <a:latin typeface="Calibri"/>
              </a:rPr>
              <a:t>lean vs. siscowet</a:t>
            </a:r>
            <a:r>
              <a:rPr sz="2100" b="0" i="0" dirty="0">
                <a:solidFill>
                  <a:srgbClr val="CADCFC"/>
                </a:solidFill>
                <a:latin typeface="Calibri"/>
              </a:rPr>
              <a:t> divergence in lake trout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41248" y="6355080"/>
            <a:ext cx="73152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  <a:latin typeface="Calibri"/>
              </a:rPr>
              <a:t>15-minute research talk  ·  PacBio HiFi comparative genomics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62A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2960" y="548640"/>
            <a:ext cx="73152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1" i="0" spc="250">
                <a:solidFill>
                  <a:srgbClr val="CADCFC"/>
                </a:solidFill>
                <a:latin typeface="Calibri"/>
              </a:rPr>
              <a:t>LAYER 2 · INTERPRETING THE TILT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914400"/>
            <a:ext cx="1051560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Georgia"/>
              </a:rPr>
              <a:t>Why a hypomethylated siscowet genome matters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2057400"/>
            <a:ext cx="3337560" cy="3200400"/>
          </a:xfrm>
          <a:prstGeom prst="round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1143000" y="2331720"/>
            <a:ext cx="274320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900" b="1" i="0">
                <a:solidFill>
                  <a:srgbClr val="FFFFFF"/>
                </a:solidFill>
                <a:latin typeface="Georgia"/>
              </a:rPr>
              <a:t>Genes switch 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000" y="3246120"/>
            <a:ext cx="2743200" cy="18288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50" b="0" i="0">
                <a:solidFill>
                  <a:srgbClr val="CADCFC"/>
                </a:solidFill>
                <a:latin typeface="Calibri"/>
              </a:rPr>
              <a:t>Lower methylation near promoters can de-repress genes — potentially the lipid &amp; depth programs that define siscowet.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434840" y="2057400"/>
            <a:ext cx="3337560" cy="3200400"/>
          </a:xfrm>
          <a:prstGeom prst="round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4754879" y="2331720"/>
            <a:ext cx="274320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900" b="1" i="0">
                <a:solidFill>
                  <a:srgbClr val="FFFFFF"/>
                </a:solidFill>
                <a:latin typeface="Georgia"/>
              </a:rPr>
              <a:t>Mobile elements wake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79" y="3246120"/>
            <a:ext cx="2743200" cy="18288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50" b="0" i="0">
                <a:solidFill>
                  <a:srgbClr val="CADCFC"/>
                </a:solidFill>
                <a:latin typeface="Calibri"/>
              </a:rPr>
              <a:t>Genome-wide hypomethylation can re-activate transposable elements, a documented engine of rapid divergence.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046720" y="2057400"/>
            <a:ext cx="3337560" cy="3200400"/>
          </a:xfrm>
          <a:prstGeom prst="round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8366760" y="2331720"/>
            <a:ext cx="274320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900" b="1" i="0">
                <a:solidFill>
                  <a:srgbClr val="FFFFFF"/>
                </a:solidFill>
                <a:latin typeface="Georgia"/>
              </a:rPr>
              <a:t>A heritable dial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66760" y="3246120"/>
            <a:ext cx="2743200" cy="18288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50" b="0" i="0">
                <a:solidFill>
                  <a:srgbClr val="CADCFC"/>
                </a:solidFill>
                <a:latin typeface="Calibri"/>
              </a:rPr>
              <a:t>Methylation state can persist across generations — divergence without waiting for new mutations.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5577840"/>
            <a:ext cx="1051560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600" b="0" i="0">
                <a:solidFill>
                  <a:srgbClr val="CADCFC"/>
                </a:solidFill>
                <a:latin typeface="Calibri"/>
              </a:rPr>
              <a:t>Two independent signals, same direction: siscowet shows </a:t>
            </a:r>
            <a:r>
              <a:rPr sz="1600" b="1" i="0">
                <a:solidFill>
                  <a:srgbClr val="FFFFFF"/>
                </a:solidFill>
                <a:latin typeface="Calibri"/>
              </a:rPr>
              <a:t>more structural variation and broad hypomethylation.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338560" y="6446520"/>
            <a:ext cx="6400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100" b="0" i="0">
                <a:solidFill>
                  <a:srgbClr val="5B707B"/>
                </a:solidFill>
                <a:latin typeface="Calibri"/>
              </a:rPr>
              <a:t>09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2960" y="548640"/>
            <a:ext cx="73152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1" i="0" spc="250">
                <a:solidFill>
                  <a:srgbClr val="E9964E"/>
                </a:solidFill>
                <a:latin typeface="Calibri"/>
              </a:rPr>
              <a:t>INTEGRATION · THE KEY MOVE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914400"/>
            <a:ext cx="1051560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100" b="1" i="0">
                <a:solidFill>
                  <a:srgbClr val="1A2B35"/>
                </a:solidFill>
                <a:latin typeface="Georgia"/>
              </a:rPr>
              <a:t>Do the layers converge on the same genes?</a:t>
            </a:r>
          </a:p>
        </p:txBody>
      </p:sp>
      <p:sp>
        <p:nvSpPr>
          <p:cNvPr id="4" name="Oval 3"/>
          <p:cNvSpPr/>
          <p:nvPr/>
        </p:nvSpPr>
        <p:spPr>
          <a:xfrm>
            <a:off x="2788920" y="3108959"/>
            <a:ext cx="2651760" cy="2651760"/>
          </a:xfrm>
          <a:prstGeom prst="ellipse">
            <a:avLst/>
          </a:prstGeom>
          <a:solidFill>
            <a:srgbClr val="E9964E">
              <a:alpha val="5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4114800" y="3108959"/>
            <a:ext cx="2651760" cy="2651760"/>
          </a:xfrm>
          <a:prstGeom prst="ellipse">
            <a:avLst/>
          </a:prstGeom>
          <a:solidFill>
            <a:srgbClr val="2A9D8F">
              <a:alpha val="5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Oval 5"/>
          <p:cNvSpPr/>
          <p:nvPr/>
        </p:nvSpPr>
        <p:spPr>
          <a:xfrm>
            <a:off x="3451859" y="1965960"/>
            <a:ext cx="2651760" cy="2651760"/>
          </a:xfrm>
          <a:prstGeom prst="ellipse">
            <a:avLst/>
          </a:prstGeom>
          <a:solidFill>
            <a:srgbClr val="065A82">
              <a:alpha val="5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3771900" y="2240280"/>
            <a:ext cx="20116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Structure (PAV)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71800" y="4846320"/>
            <a:ext cx="15544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Methylation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0" y="4846320"/>
            <a:ext cx="15544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Expression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63339" y="4114800"/>
            <a:ext cx="182880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200" b="1" i="0">
                <a:solidFill>
                  <a:srgbClr val="1A2B35"/>
                </a:solidFill>
                <a:latin typeface="Calibri"/>
              </a:rPr>
              <a:t>causal</a:t>
            </a:r>
          </a:p>
          <a:p>
            <a:pPr algn="ctr"/>
            <a:r>
              <a:rPr sz="1200" b="1" i="0">
                <a:solidFill>
                  <a:srgbClr val="1A2B35"/>
                </a:solidFill>
                <a:latin typeface="Calibri"/>
              </a:rPr>
              <a:t>candidates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498079" y="2103120"/>
            <a:ext cx="4023360" cy="3657600"/>
          </a:xfrm>
          <a:prstGeom prst="rect">
            <a:avLst/>
          </a:prstGeom>
          <a:noFill/>
        </p:spPr>
        <p:txBody>
          <a:bodyPr wrap="square" lIns="0" tIns="0" rIns="0">
            <a:spAutoFit/>
          </a:bodyPr>
          <a:lstStyle/>
          <a:p>
            <a:pPr>
              <a:spcAft>
                <a:spcPts val="1400"/>
              </a:spcAft>
            </a:pPr>
            <a:r>
              <a:rPr sz="1600" b="1">
                <a:solidFill>
                  <a:srgbClr val="065A82"/>
                </a:solidFill>
                <a:latin typeface="Calibri"/>
              </a:rPr>
              <a:t>—  </a:t>
            </a:r>
            <a:r>
              <a:rPr sz="1550" b="0" i="0">
                <a:solidFill>
                  <a:srgbClr val="1A2B35"/>
                </a:solidFill>
                <a:latin typeface="Calibri"/>
              </a:rPr>
              <a:t>Are DMRs enriched near PAV breakpoints?</a:t>
            </a:r>
          </a:p>
          <a:p>
            <a:pPr>
              <a:spcAft>
                <a:spcPts val="1400"/>
              </a:spcAft>
            </a:pPr>
            <a:r>
              <a:rPr sz="1600" b="1">
                <a:solidFill>
                  <a:srgbClr val="065A82"/>
                </a:solidFill>
                <a:latin typeface="Calibri"/>
              </a:rPr>
              <a:t>—  </a:t>
            </a:r>
            <a:r>
              <a:rPr sz="1550" b="0" i="0">
                <a:solidFill>
                  <a:srgbClr val="1A2B35"/>
                </a:solidFill>
                <a:latin typeface="Calibri"/>
              </a:rPr>
              <a:t>Do PAV-hit genes overlap the 202 liver DETs?</a:t>
            </a:r>
          </a:p>
          <a:p>
            <a:pPr>
              <a:spcAft>
                <a:spcPts val="1400"/>
              </a:spcAft>
            </a:pPr>
            <a:r>
              <a:rPr sz="1600" b="1">
                <a:solidFill>
                  <a:srgbClr val="065A82"/>
                </a:solidFill>
                <a:latin typeface="Calibri"/>
              </a:rPr>
              <a:t>—  </a:t>
            </a:r>
            <a:r>
              <a:rPr sz="1550" b="1" i="0">
                <a:solidFill>
                  <a:srgbClr val="065A82"/>
                </a:solidFill>
                <a:latin typeface="Calibri"/>
              </a:rPr>
              <a:t>Three-way agreement</a:t>
            </a:r>
            <a:r>
              <a:rPr sz="1550" b="0" i="0">
                <a:solidFill>
                  <a:srgbClr val="1A2B35"/>
                </a:solidFill>
                <a:latin typeface="Calibri"/>
              </a:rPr>
              <a:t> turns correlation into mechanism</a:t>
            </a:r>
          </a:p>
          <a:p>
            <a:pPr>
              <a:spcAft>
                <a:spcPts val="1400"/>
              </a:spcAft>
            </a:pPr>
            <a:r>
              <a:rPr sz="1600" b="1">
                <a:solidFill>
                  <a:srgbClr val="065A82"/>
                </a:solidFill>
                <a:latin typeface="Calibri"/>
              </a:rPr>
              <a:t>—  </a:t>
            </a:r>
            <a:r>
              <a:rPr sz="1550" b="1" i="0">
                <a:solidFill>
                  <a:srgbClr val="1A2B35"/>
                </a:solidFill>
                <a:latin typeface="Calibri"/>
              </a:rPr>
              <a:t>Next: </a:t>
            </a:r>
            <a:r>
              <a:rPr sz="1550" b="0" i="0">
                <a:solidFill>
                  <a:srgbClr val="1A2B35"/>
                </a:solidFill>
                <a:latin typeface="Calibri"/>
              </a:rPr>
              <a:t>ecotype-specific hifiasm assemblies remove reference bias on PAV calls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338560" y="6446520"/>
            <a:ext cx="6400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100" b="0" i="0">
                <a:solidFill>
                  <a:srgbClr val="5B707B"/>
                </a:solidFill>
                <a:latin typeface="Calibri"/>
              </a:rPr>
              <a:t>10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7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2960" y="548640"/>
            <a:ext cx="73152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1" i="0" spc="250">
                <a:solidFill>
                  <a:srgbClr val="E9964E"/>
                </a:solidFill>
                <a:latin typeface="Calibri"/>
              </a:rPr>
              <a:t>TAKE-HOME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914400"/>
            <a:ext cx="1051560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300" b="1" i="0">
                <a:solidFill>
                  <a:srgbClr val="1A2B35"/>
                </a:solidFill>
                <a:latin typeface="Georgia"/>
              </a:rPr>
              <a:t>Three things to remember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19659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822960" y="1965960"/>
            <a:ext cx="128016" cy="1325880"/>
          </a:xfrm>
          <a:prstGeom prst="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Oval 5"/>
          <p:cNvSpPr/>
          <p:nvPr/>
        </p:nvSpPr>
        <p:spPr>
          <a:xfrm>
            <a:off x="1143000" y="2258568"/>
            <a:ext cx="731520" cy="731520"/>
          </a:xfrm>
          <a:prstGeom prst="ellipse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143000" y="233172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Georgia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94560" y="2167128"/>
            <a:ext cx="877824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900" b="1" i="0">
                <a:solidFill>
                  <a:srgbClr val="1A2B35"/>
                </a:solidFill>
                <a:latin typeface="Georgia"/>
              </a:rPr>
              <a:t>Ecotype divergence is written at two levels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94560" y="2679191"/>
            <a:ext cx="877824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50" b="0" i="0">
                <a:solidFill>
                  <a:srgbClr val="5B707B"/>
                </a:solidFill>
                <a:latin typeface="Calibri"/>
              </a:rPr>
              <a:t>Structural (what genes exist) and epigenetic (how they're used) — not either/or.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22960" y="3456432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822960" y="3456432"/>
            <a:ext cx="128016" cy="1325880"/>
          </a:xfrm>
          <a:prstGeom prst="rect">
            <a:avLst/>
          </a:prstGeom>
          <a:solidFill>
            <a:srgbClr val="E996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Oval 11"/>
          <p:cNvSpPr/>
          <p:nvPr/>
        </p:nvSpPr>
        <p:spPr>
          <a:xfrm>
            <a:off x="1143000" y="3749039"/>
            <a:ext cx="731520" cy="731520"/>
          </a:xfrm>
          <a:prstGeom prst="ellipse">
            <a:avLst/>
          </a:prstGeom>
          <a:solidFill>
            <a:srgbClr val="E996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143000" y="3822191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94560" y="3657600"/>
            <a:ext cx="877824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900" b="1" i="0">
                <a:solidFill>
                  <a:srgbClr val="1A2B35"/>
                </a:solidFill>
                <a:latin typeface="Georgia"/>
              </a:rPr>
              <a:t>Both signals point the same way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94560" y="4169663"/>
            <a:ext cx="877824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50" b="0" i="0">
                <a:solidFill>
                  <a:srgbClr val="5B707B"/>
                </a:solidFill>
                <a:latin typeface="Calibri"/>
              </a:rPr>
              <a:t>Siscowet shows ~34% more ecotype-specific PAV and 282/302 DMRs hypomethylated.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2960" y="4946904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822960" y="4946904"/>
            <a:ext cx="128016" cy="1325880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Oval 17"/>
          <p:cNvSpPr/>
          <p:nvPr/>
        </p:nvSpPr>
        <p:spPr>
          <a:xfrm>
            <a:off x="1143000" y="5239512"/>
            <a:ext cx="731520" cy="731520"/>
          </a:xfrm>
          <a:prstGeom prst="ellipse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1143000" y="5312664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Georgia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194560" y="5148072"/>
            <a:ext cx="877824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900" b="1" i="0">
                <a:solidFill>
                  <a:srgbClr val="1A2B35"/>
                </a:solidFill>
                <a:latin typeface="Georgia"/>
              </a:rPr>
              <a:t>Integration is the next experiment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194560" y="5660136"/>
            <a:ext cx="877824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50" b="0" i="0">
                <a:solidFill>
                  <a:srgbClr val="5B707B"/>
                </a:solidFill>
                <a:latin typeface="Calibri"/>
              </a:rPr>
              <a:t>Overlap PAV, methylation, and expression to find true causal candidates.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338560" y="6446520"/>
            <a:ext cx="6400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100" b="0" i="0">
                <a:solidFill>
                  <a:srgbClr val="5B707B"/>
                </a:solidFill>
                <a:latin typeface="Calibri"/>
              </a:rPr>
              <a:t>11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62A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937760"/>
            <a:ext cx="12191695" cy="1920240"/>
          </a:xfrm>
          <a:prstGeom prst="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5852160"/>
            <a:ext cx="12191695" cy="1005840"/>
          </a:xfrm>
          <a:prstGeom prst="rect">
            <a:avLst/>
          </a:prstGeom>
          <a:solidFill>
            <a:srgbClr val="1C729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822960" y="1554480"/>
            <a:ext cx="10515600" cy="1463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4000" b="1" i="0">
                <a:solidFill>
                  <a:srgbClr val="FFFFFF"/>
                </a:solidFill>
                <a:latin typeface="Georgia"/>
              </a:rPr>
              <a:t>Two layers, one divergence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1248" y="2834640"/>
            <a:ext cx="10058400" cy="10972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Aft>
                <a:spcPts val="400"/>
              </a:spcAft>
            </a:pPr>
            <a:r>
              <a:rPr sz="1900" b="0" i="0">
                <a:solidFill>
                  <a:srgbClr val="CADCFC"/>
                </a:solidFill>
                <a:latin typeface="Calibri"/>
              </a:rPr>
              <a:t>Presence-absence variation and DNA methylation each track the lean–siscowet split — </a:t>
            </a:r>
          </a:p>
          <a:p>
            <a:pPr algn="l">
              <a:spcAft>
                <a:spcPts val="400"/>
              </a:spcAft>
            </a:pPr>
            <a:r>
              <a:rPr sz="1900" b="1" i="0">
                <a:solidFill>
                  <a:srgbClr val="FFFFFF"/>
                </a:solidFill>
                <a:latin typeface="Calibri"/>
              </a:rPr>
              <a:t>and where they converge, we find the genes that make an ecotype.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41248" y="5212080"/>
            <a:ext cx="105156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 i="0">
                <a:solidFill>
                  <a:srgbClr val="CADCFC"/>
                </a:solidFill>
                <a:latin typeface="Calibri"/>
              </a:rPr>
              <a:t>Explore the data — interactive genome browser: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41248" y="6035040"/>
            <a:ext cx="105156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sr320.github.io/project-lake-trout/genome-browser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41248" y="6510528"/>
            <a:ext cx="73152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50" b="0" i="0">
                <a:solidFill>
                  <a:srgbClr val="CADCFC"/>
                </a:solidFill>
                <a:latin typeface="Calibri"/>
              </a:rPr>
              <a:t>Roberts Lab · University of Washington · School of Aquatic &amp; Fishery Sciences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2960" y="548640"/>
            <a:ext cx="73152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1" i="0" spc="250">
                <a:solidFill>
                  <a:srgbClr val="E9964E"/>
                </a:solidFill>
                <a:latin typeface="Calibri"/>
              </a:rPr>
              <a:t>THE BIOLOGICAL QUESTION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914400"/>
            <a:ext cx="10515600" cy="9144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300" b="1" i="0">
                <a:solidFill>
                  <a:srgbClr val="1A2B35"/>
                </a:solidFill>
                <a:latin typeface="Georgia"/>
              </a:rPr>
              <a:t>What makes a lean a lean and a siscowet a siscowet?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1965960"/>
            <a:ext cx="4937760" cy="3566160"/>
          </a:xfrm>
          <a:prstGeom prst="roundRect">
            <a:avLst/>
          </a:prstGeom>
          <a:solidFill>
            <a:srgbClr val="F4F7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822960" y="1965960"/>
            <a:ext cx="4937760" cy="777240"/>
          </a:xfrm>
          <a:prstGeom prst="roundRect">
            <a:avLst/>
          </a:prstGeom>
          <a:solidFill>
            <a:srgbClr val="1C729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822960" y="2331720"/>
            <a:ext cx="4937760" cy="411480"/>
          </a:xfrm>
          <a:prstGeom prst="rect">
            <a:avLst/>
          </a:prstGeom>
          <a:solidFill>
            <a:srgbClr val="1C729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188720" y="2121408"/>
            <a:ext cx="420624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Georgia"/>
              </a:rPr>
              <a:t>Lean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88720" y="2880360"/>
            <a:ext cx="420624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1" i="1">
                <a:solidFill>
                  <a:srgbClr val="1C7293"/>
                </a:solidFill>
                <a:latin typeface="Calibri"/>
              </a:rPr>
              <a:t>Shallow · nearshore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8720" y="3383280"/>
            <a:ext cx="4297680" cy="2011680"/>
          </a:xfrm>
          <a:prstGeom prst="rect">
            <a:avLst/>
          </a:prstGeom>
          <a:noFill/>
        </p:spPr>
        <p:txBody>
          <a:bodyPr wrap="square" lIns="0" tIns="0" rIns="0">
            <a:spAutoFit/>
          </a:bodyPr>
          <a:lstStyle/>
          <a:p>
            <a:pPr>
              <a:spcAft>
                <a:spcPts val="900"/>
              </a:spcAft>
            </a:pPr>
            <a:r>
              <a:rPr sz="1500" b="1">
                <a:solidFill>
                  <a:srgbClr val="1C7293"/>
                </a:solidFill>
                <a:latin typeface="Calibri"/>
              </a:rPr>
              <a:t>—  </a:t>
            </a:r>
            <a:r>
              <a:rPr sz="1500" b="0" i="0">
                <a:solidFill>
                  <a:srgbClr val="1A2B35"/>
                </a:solidFill>
                <a:latin typeface="Calibri"/>
              </a:rPr>
              <a:t>Streamlined, low lipid</a:t>
            </a:r>
          </a:p>
          <a:p>
            <a:pPr>
              <a:spcAft>
                <a:spcPts val="900"/>
              </a:spcAft>
            </a:pPr>
            <a:r>
              <a:rPr sz="1500" b="1">
                <a:solidFill>
                  <a:srgbClr val="1C7293"/>
                </a:solidFill>
                <a:latin typeface="Calibri"/>
              </a:rPr>
              <a:t>—  </a:t>
            </a:r>
            <a:r>
              <a:rPr sz="1500" b="0" i="0">
                <a:solidFill>
                  <a:srgbClr val="1A2B35"/>
                </a:solidFill>
                <a:latin typeface="Calibri"/>
              </a:rPr>
              <a:t>Forages shallow water</a:t>
            </a:r>
          </a:p>
          <a:p>
            <a:pPr>
              <a:spcAft>
                <a:spcPts val="900"/>
              </a:spcAft>
            </a:pPr>
            <a:r>
              <a:rPr sz="1500" b="1">
                <a:solidFill>
                  <a:srgbClr val="1C7293"/>
                </a:solidFill>
                <a:latin typeface="Calibri"/>
              </a:rPr>
              <a:t>—  </a:t>
            </a:r>
            <a:r>
              <a:rPr sz="1500" b="0" i="0">
                <a:solidFill>
                  <a:srgbClr val="1A2B35"/>
                </a:solidFill>
                <a:latin typeface="Calibri"/>
              </a:rPr>
              <a:t>Reference-like body plan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46520" y="1965960"/>
            <a:ext cx="4937760" cy="3566160"/>
          </a:xfrm>
          <a:prstGeom prst="roundRect">
            <a:avLst/>
          </a:prstGeom>
          <a:solidFill>
            <a:srgbClr val="F4F7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ounded Rectangle 10"/>
          <p:cNvSpPr/>
          <p:nvPr/>
        </p:nvSpPr>
        <p:spPr>
          <a:xfrm>
            <a:off x="6446520" y="1965960"/>
            <a:ext cx="4937760" cy="777240"/>
          </a:xfrm>
          <a:prstGeom prst="round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446520" y="2331720"/>
            <a:ext cx="4937760" cy="411480"/>
          </a:xfrm>
          <a:prstGeom prst="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812280" y="2121408"/>
            <a:ext cx="420624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Georgia"/>
              </a:rPr>
              <a:t>Siscowet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12280" y="2880360"/>
            <a:ext cx="420624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1" i="1">
                <a:solidFill>
                  <a:srgbClr val="065A82"/>
                </a:solidFill>
                <a:latin typeface="Calibri"/>
              </a:rPr>
              <a:t>Deep · offshore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12280" y="3383280"/>
            <a:ext cx="4297680" cy="2011680"/>
          </a:xfrm>
          <a:prstGeom prst="rect">
            <a:avLst/>
          </a:prstGeom>
          <a:noFill/>
        </p:spPr>
        <p:txBody>
          <a:bodyPr wrap="square" lIns="0" tIns="0" rIns="0">
            <a:spAutoFit/>
          </a:bodyPr>
          <a:lstStyle/>
          <a:p>
            <a:pPr>
              <a:spcAft>
                <a:spcPts val="900"/>
              </a:spcAft>
            </a:pPr>
            <a:r>
              <a:rPr sz="1500" b="1">
                <a:solidFill>
                  <a:srgbClr val="065A82"/>
                </a:solidFill>
                <a:latin typeface="Calibri"/>
              </a:rPr>
              <a:t>—  </a:t>
            </a:r>
            <a:r>
              <a:rPr sz="1500" b="0" i="0">
                <a:solidFill>
                  <a:srgbClr val="1A2B35"/>
                </a:solidFill>
                <a:latin typeface="Calibri"/>
              </a:rPr>
              <a:t>High lipid / fat stores</a:t>
            </a:r>
          </a:p>
          <a:p>
            <a:pPr>
              <a:spcAft>
                <a:spcPts val="900"/>
              </a:spcAft>
            </a:pPr>
            <a:r>
              <a:rPr sz="1500" b="1">
                <a:solidFill>
                  <a:srgbClr val="065A82"/>
                </a:solidFill>
                <a:latin typeface="Calibri"/>
              </a:rPr>
              <a:t>—  </a:t>
            </a:r>
            <a:r>
              <a:rPr sz="1500" b="0" i="0">
                <a:solidFill>
                  <a:srgbClr val="1A2B35"/>
                </a:solidFill>
                <a:latin typeface="Calibri"/>
              </a:rPr>
              <a:t>Adapted to depth &amp; pressure</a:t>
            </a:r>
          </a:p>
          <a:p>
            <a:pPr>
              <a:spcAft>
                <a:spcPts val="900"/>
              </a:spcAft>
            </a:pPr>
            <a:r>
              <a:rPr sz="1500" b="1">
                <a:solidFill>
                  <a:srgbClr val="065A82"/>
                </a:solidFill>
                <a:latin typeface="Calibri"/>
              </a:rPr>
              <a:t>—  </a:t>
            </a:r>
            <a:r>
              <a:rPr sz="1500" b="0" i="0">
                <a:solidFill>
                  <a:srgbClr val="1A2B35"/>
                </a:solidFill>
                <a:latin typeface="Calibri"/>
              </a:rPr>
              <a:t>Distinct morphology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" y="5806440"/>
            <a:ext cx="1051560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700" b="0" i="0">
                <a:solidFill>
                  <a:srgbClr val="1A2B35"/>
                </a:solidFill>
                <a:latin typeface="Calibri"/>
              </a:rPr>
              <a:t>Same species, same reference genome — so where is the difference written? </a:t>
            </a:r>
            <a:r>
              <a:rPr sz="1700" b="1" i="0">
                <a:solidFill>
                  <a:srgbClr val="E9964E"/>
                </a:solidFill>
                <a:latin typeface="Calibri"/>
              </a:rPr>
              <a:t>We look at two layers.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338560" y="6446520"/>
            <a:ext cx="6400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100" b="0" i="0">
                <a:solidFill>
                  <a:srgbClr val="5B707B"/>
                </a:solidFill>
                <a:latin typeface="Calibri"/>
              </a:rPr>
              <a:t>01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62A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2960" y="548640"/>
            <a:ext cx="73152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1" i="0" spc="250">
                <a:solidFill>
                  <a:srgbClr val="CADCFC"/>
                </a:solidFill>
                <a:latin typeface="Calibri"/>
              </a:rPr>
              <a:t>THE FRAMEWORK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914400"/>
            <a:ext cx="1051560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300" b="1" i="0">
                <a:solidFill>
                  <a:srgbClr val="FFFFFF"/>
                </a:solidFill>
                <a:latin typeface="Georgia"/>
              </a:rPr>
              <a:t>Two layers of genomic difference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2011680"/>
            <a:ext cx="5029200" cy="3566160"/>
          </a:xfrm>
          <a:prstGeom prst="round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1188720" y="2331720"/>
            <a:ext cx="438912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1" i="0" spc="150">
                <a:solidFill>
                  <a:srgbClr val="E9964E"/>
                </a:solidFill>
                <a:latin typeface="Calibri"/>
              </a:rPr>
              <a:t>LAYER 1 · PAV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8720" y="2743200"/>
            <a:ext cx="438912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Georgia"/>
              </a:rPr>
              <a:t>The hardware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20" y="3429000"/>
            <a:ext cx="4389120" cy="19202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0" i="0">
                <a:solidFill>
                  <a:srgbClr val="CADCFC"/>
                </a:solidFill>
                <a:latin typeface="Calibri"/>
              </a:rPr>
              <a:t>Presence-absence variation — segments of DNA </a:t>
            </a:r>
            <a:r>
              <a:rPr sz="1600" b="1" i="0">
                <a:solidFill>
                  <a:srgbClr val="FFFFFF"/>
                </a:solidFill>
                <a:latin typeface="Calibri"/>
              </a:rPr>
              <a:t>gained or lost</a:t>
            </a:r>
            <a:r>
              <a:rPr sz="1600" b="0" i="0">
                <a:solidFill>
                  <a:srgbClr val="CADCFC"/>
                </a:solidFill>
                <a:latin typeface="Calibri"/>
              </a:rPr>
              <a:t> between ecotypes.</a:t>
            </a:r>
          </a:p>
          <a:p>
            <a:pPr algn="l"/>
            <a:endParaRPr sz="1600" b="0" i="0">
              <a:solidFill>
                <a:srgbClr val="CADCFC"/>
              </a:solidFill>
              <a:latin typeface="Calibri"/>
            </a:endParaRPr>
          </a:p>
          <a:p>
            <a:pPr algn="l"/>
            <a:r>
              <a:rPr sz="1600" b="0" i="0">
                <a:solidFill>
                  <a:srgbClr val="CADCFC"/>
                </a:solidFill>
                <a:latin typeface="Calibri"/>
              </a:rPr>
              <a:t>Changes </a:t>
            </a:r>
            <a:r>
              <a:rPr sz="1600" b="1" i="0">
                <a:solidFill>
                  <a:srgbClr val="FFFFFF"/>
                </a:solidFill>
                <a:latin typeface="Calibri"/>
              </a:rPr>
              <a:t>what genes are present.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309360" y="2011680"/>
            <a:ext cx="5029200" cy="3566160"/>
          </a:xfrm>
          <a:prstGeom prst="roundRect">
            <a:avLst/>
          </a:prstGeom>
          <a:solidFill>
            <a:srgbClr val="1C729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675120" y="2331720"/>
            <a:ext cx="438912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1" i="0" spc="150">
                <a:solidFill>
                  <a:srgbClr val="9BE8DC"/>
                </a:solidFill>
                <a:latin typeface="Calibri"/>
              </a:rPr>
              <a:t>LAYER 2 · 5mC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75120" y="2743200"/>
            <a:ext cx="438912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Georgia"/>
              </a:rPr>
              <a:t>The software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75120" y="3429000"/>
            <a:ext cx="4389120" cy="19202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0" i="0">
                <a:solidFill>
                  <a:srgbClr val="CADCFC"/>
                </a:solidFill>
                <a:latin typeface="Calibri"/>
              </a:rPr>
              <a:t>DNA methylation — reversible marks that </a:t>
            </a:r>
            <a:r>
              <a:rPr sz="1600" b="1" i="0">
                <a:solidFill>
                  <a:srgbClr val="FFFFFF"/>
                </a:solidFill>
                <a:latin typeface="Calibri"/>
              </a:rPr>
              <a:t>switch genes up or down</a:t>
            </a:r>
            <a:r>
              <a:rPr sz="1600" b="0" i="0">
                <a:solidFill>
                  <a:srgbClr val="CADCFC"/>
                </a:solidFill>
                <a:latin typeface="Calibri"/>
              </a:rPr>
              <a:t>.</a:t>
            </a:r>
          </a:p>
          <a:p>
            <a:pPr algn="l"/>
            <a:endParaRPr sz="1600" b="0" i="0">
              <a:solidFill>
                <a:srgbClr val="CADCFC"/>
              </a:solidFill>
              <a:latin typeface="Calibri"/>
            </a:endParaRPr>
          </a:p>
          <a:p>
            <a:pPr algn="l"/>
            <a:r>
              <a:rPr sz="1600" b="0" i="0">
                <a:solidFill>
                  <a:srgbClr val="CADCFC"/>
                </a:solidFill>
                <a:latin typeface="Calibri"/>
              </a:rPr>
              <a:t>Changes </a:t>
            </a:r>
            <a:r>
              <a:rPr sz="1600" b="1" i="0">
                <a:solidFill>
                  <a:srgbClr val="FFFFFF"/>
                </a:solidFill>
                <a:latin typeface="Calibri"/>
              </a:rPr>
              <a:t>how genes are used.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5897880"/>
            <a:ext cx="1051560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700" b="1" i="1">
                <a:solidFill>
                  <a:srgbClr val="CADCFC"/>
                </a:solidFill>
                <a:latin typeface="Calibri"/>
              </a:rPr>
              <a:t>Same PacBio HiFi reads resolve both layers at once.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338560" y="6446520"/>
            <a:ext cx="6400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100" b="0" i="0">
                <a:solidFill>
                  <a:srgbClr val="5B707B"/>
                </a:solidFill>
                <a:latin typeface="Calibri"/>
              </a:rPr>
              <a:t>02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2960" y="548640"/>
            <a:ext cx="73152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1" i="0" spc="250">
                <a:solidFill>
                  <a:srgbClr val="E9964E"/>
                </a:solidFill>
                <a:latin typeface="Calibri"/>
              </a:rPr>
              <a:t>STUDY DESIGN &amp; DATA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914400"/>
            <a:ext cx="1051560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300" b="1" i="0">
                <a:solidFill>
                  <a:srgbClr val="1A2B35"/>
                </a:solidFill>
                <a:latin typeface="Georgia"/>
              </a:rPr>
              <a:t>Eight fish, one platform, two readouts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2011680"/>
            <a:ext cx="2514600" cy="1554480"/>
          </a:xfrm>
          <a:prstGeom prst="roundRect">
            <a:avLst/>
          </a:prstGeom>
          <a:solidFill>
            <a:srgbClr val="F4F7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822960" y="2011680"/>
            <a:ext cx="109728" cy="1554480"/>
          </a:xfrm>
          <a:prstGeom prst="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115568" y="2212848"/>
            <a:ext cx="210312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4000" b="1" i="0">
                <a:solidFill>
                  <a:srgbClr val="065A82"/>
                </a:solidFill>
                <a:latin typeface="Georgia"/>
              </a:rPr>
              <a:t>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3856" y="3035808"/>
            <a:ext cx="210312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0" i="0">
                <a:solidFill>
                  <a:srgbClr val="5B707B"/>
                </a:solidFill>
                <a:latin typeface="Calibri"/>
              </a:rPr>
              <a:t>PacBio HiFi individuals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11880" y="2011680"/>
            <a:ext cx="2514600" cy="1554480"/>
          </a:xfrm>
          <a:prstGeom prst="roundRect">
            <a:avLst/>
          </a:prstGeom>
          <a:solidFill>
            <a:srgbClr val="F4F7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3611880" y="2011680"/>
            <a:ext cx="109728" cy="1554480"/>
          </a:xfrm>
          <a:prstGeom prst="rect">
            <a:avLst/>
          </a:prstGeom>
          <a:solidFill>
            <a:srgbClr val="1C729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904488" y="2212848"/>
            <a:ext cx="210312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4000" b="1" i="0">
                <a:solidFill>
                  <a:srgbClr val="1C7293"/>
                </a:solidFill>
                <a:latin typeface="Georgia"/>
              </a:rPr>
              <a:t>4 + 4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22776" y="3035808"/>
            <a:ext cx="210312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0" i="0">
                <a:solidFill>
                  <a:srgbClr val="5B707B"/>
                </a:solidFill>
                <a:latin typeface="Calibri"/>
              </a:rPr>
              <a:t>lean + siscowet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0" y="2011680"/>
            <a:ext cx="2514600" cy="1554480"/>
          </a:xfrm>
          <a:prstGeom prst="roundRect">
            <a:avLst/>
          </a:prstGeom>
          <a:solidFill>
            <a:srgbClr val="F4F7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6400800" y="2011680"/>
            <a:ext cx="109728" cy="1554480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6693408" y="2212848"/>
            <a:ext cx="210312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4000" b="1" i="0">
                <a:solidFill>
                  <a:srgbClr val="2A9D8F"/>
                </a:solidFill>
                <a:latin typeface="Georgia"/>
              </a:rPr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11696" y="3035808"/>
            <a:ext cx="210312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0" i="0">
                <a:solidFill>
                  <a:srgbClr val="5B707B"/>
                </a:solidFill>
                <a:latin typeface="Calibri"/>
              </a:rPr>
              <a:t>reference: SaNama_1.0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9189720" y="2011680"/>
            <a:ext cx="2514600" cy="1554480"/>
          </a:xfrm>
          <a:prstGeom prst="roundRect">
            <a:avLst/>
          </a:prstGeom>
          <a:solidFill>
            <a:srgbClr val="F4F7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9189720" y="2011680"/>
            <a:ext cx="109728" cy="1554480"/>
          </a:xfrm>
          <a:prstGeom prst="rect">
            <a:avLst/>
          </a:prstGeom>
          <a:solidFill>
            <a:srgbClr val="E996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9482328" y="2212848"/>
            <a:ext cx="210312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4000" b="1" i="0">
                <a:solidFill>
                  <a:srgbClr val="E9964E"/>
                </a:solidFill>
                <a:latin typeface="Georgia"/>
              </a:rPr>
              <a:t>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500616" y="3035808"/>
            <a:ext cx="210312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0" i="0">
                <a:solidFill>
                  <a:srgbClr val="5B707B"/>
                </a:solidFill>
                <a:latin typeface="Calibri"/>
              </a:rPr>
              <a:t>layers from one dataset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22960" y="3886200"/>
            <a:ext cx="10515600" cy="1600200"/>
          </a:xfrm>
          <a:prstGeom prst="roundRect">
            <a:avLst/>
          </a:prstGeom>
          <a:solidFill>
            <a:srgbClr val="F4F7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1143000" y="4114800"/>
            <a:ext cx="1005840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800" b="1" i="0">
                <a:solidFill>
                  <a:srgbClr val="1A2B35"/>
                </a:solidFill>
                <a:latin typeface="Georgia"/>
              </a:rPr>
              <a:t>Why HiFi matters here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43000" y="4572000"/>
            <a:ext cx="10058400" cy="914400"/>
          </a:xfrm>
          <a:prstGeom prst="rect">
            <a:avLst/>
          </a:prstGeom>
          <a:noFill/>
        </p:spPr>
        <p:txBody>
          <a:bodyPr wrap="square" lIns="0" tIns="0" rIns="0">
            <a:spAutoFit/>
          </a:bodyPr>
          <a:lstStyle/>
          <a:p>
            <a:pPr>
              <a:spcAft>
                <a:spcPts val="600"/>
              </a:spcAft>
            </a:pPr>
            <a:r>
              <a:rPr sz="1600" b="1">
                <a:solidFill>
                  <a:srgbClr val="1C7293"/>
                </a:solidFill>
                <a:latin typeface="Calibri"/>
              </a:rPr>
              <a:t>—  </a:t>
            </a:r>
            <a:r>
              <a:rPr sz="1500" b="0" i="0">
                <a:solidFill>
                  <a:srgbClr val="1A2B35"/>
                </a:solidFill>
                <a:latin typeface="Calibri"/>
              </a:rPr>
              <a:t>Long, accurate reads call </a:t>
            </a:r>
            <a:r>
              <a:rPr sz="1500" b="1" i="0">
                <a:solidFill>
                  <a:srgbClr val="1A2B35"/>
                </a:solidFill>
                <a:latin typeface="Calibri"/>
              </a:rPr>
              <a:t>structural variants (PAV)</a:t>
            </a:r>
            <a:r>
              <a:rPr sz="1500" b="0" i="0">
                <a:solidFill>
                  <a:srgbClr val="1A2B35"/>
                </a:solidFill>
                <a:latin typeface="Calibri"/>
              </a:rPr>
              <a:t> and </a:t>
            </a:r>
            <a:r>
              <a:rPr sz="1500" b="1" i="0">
                <a:solidFill>
                  <a:srgbClr val="1A2B35"/>
                </a:solidFill>
                <a:latin typeface="Calibri"/>
              </a:rPr>
              <a:t>5mC methylation</a:t>
            </a:r>
            <a:r>
              <a:rPr sz="1500" b="0" i="0">
                <a:solidFill>
                  <a:srgbClr val="1A2B35"/>
                </a:solidFill>
                <a:latin typeface="Calibri"/>
              </a:rPr>
              <a:t> from the very same molecules — no separate assays, no batch confound.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" y="5806440"/>
            <a:ext cx="1051560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50" b="0" i="0">
                <a:solidFill>
                  <a:srgbClr val="5B707B"/>
                </a:solidFill>
                <a:latin typeface="Calibri"/>
              </a:rPr>
              <a:t>Samples — Lean: bc2041/2068/2069/2070   ·   Siscowet: bc2071/2072/2073/2096   ·   Supporting layer: liver RNA-seq (202 DETs)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338560" y="6446520"/>
            <a:ext cx="6400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100" b="0" i="0">
                <a:solidFill>
                  <a:srgbClr val="5B707B"/>
                </a:solidFill>
                <a:latin typeface="Calibri"/>
              </a:rPr>
              <a:t>03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2960" y="548640"/>
            <a:ext cx="73152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1" i="0" spc="250">
                <a:solidFill>
                  <a:srgbClr val="E9964E"/>
                </a:solidFill>
                <a:latin typeface="Calibri"/>
              </a:rPr>
              <a:t>LAYER 1 · PRESENCE-ABSENCE VARIATION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914400"/>
            <a:ext cx="6858000" cy="1463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000" b="1" i="0">
                <a:solidFill>
                  <a:srgbClr val="1A2B35"/>
                </a:solidFill>
                <a:latin typeface="Georgia"/>
              </a:rPr>
              <a:t>Whole segments of DNA present in one ecotype, absent in the other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743200"/>
            <a:ext cx="6583680" cy="2743200"/>
          </a:xfrm>
          <a:prstGeom prst="rect">
            <a:avLst/>
          </a:prstGeom>
          <a:noFill/>
        </p:spPr>
        <p:txBody>
          <a:bodyPr wrap="square" lIns="0" tIns="0" rIns="0">
            <a:spAutoFit/>
          </a:bodyPr>
          <a:lstStyle/>
          <a:p>
            <a:pPr>
              <a:spcAft>
                <a:spcPts val="1200"/>
              </a:spcAft>
            </a:pPr>
            <a:r>
              <a:rPr sz="1600" b="1">
                <a:solidFill>
                  <a:srgbClr val="1C7293"/>
                </a:solidFill>
                <a:latin typeface="Calibri"/>
              </a:rPr>
              <a:t>—  </a:t>
            </a:r>
            <a:r>
              <a:rPr sz="1700" b="1" i="0">
                <a:solidFill>
                  <a:srgbClr val="1A2B35"/>
                </a:solidFill>
                <a:latin typeface="Calibri"/>
              </a:rPr>
              <a:t>Detected two ways from HiFi alignments:</a:t>
            </a:r>
          </a:p>
          <a:p>
            <a:pPr>
              <a:spcAft>
                <a:spcPts val="1200"/>
              </a:spcAft>
            </a:pPr>
            <a:r>
              <a:rPr sz="1600" b="1">
                <a:solidFill>
                  <a:srgbClr val="1C7293"/>
                </a:solidFill>
                <a:latin typeface="Calibri"/>
              </a:rPr>
              <a:t>—  </a:t>
            </a:r>
            <a:r>
              <a:rPr sz="1600" b="1" i="0">
                <a:solidFill>
                  <a:srgbClr val="065A82"/>
                </a:solidFill>
                <a:latin typeface="Calibri"/>
              </a:rPr>
              <a:t>Deletions</a:t>
            </a:r>
            <a:r>
              <a:rPr sz="1600" b="0" i="0">
                <a:solidFill>
                  <a:srgbClr val="1A2B35"/>
                </a:solidFill>
                <a:latin typeface="Calibri"/>
              </a:rPr>
              <a:t> — coverage drops to zero over a region</a:t>
            </a:r>
          </a:p>
          <a:p>
            <a:pPr>
              <a:spcAft>
                <a:spcPts val="1200"/>
              </a:spcAft>
            </a:pPr>
            <a:r>
              <a:rPr sz="1600" b="1">
                <a:solidFill>
                  <a:srgbClr val="1C7293"/>
                </a:solidFill>
                <a:latin typeface="Calibri"/>
              </a:rPr>
              <a:t>—  </a:t>
            </a:r>
            <a:r>
              <a:rPr sz="1600" b="1" i="0">
                <a:solidFill>
                  <a:srgbClr val="E9964E"/>
                </a:solidFill>
                <a:latin typeface="Calibri"/>
              </a:rPr>
              <a:t>Insertions</a:t>
            </a:r>
            <a:r>
              <a:rPr sz="1600" b="0" i="0">
                <a:solidFill>
                  <a:srgbClr val="1A2B35"/>
                </a:solidFill>
                <a:latin typeface="Calibri"/>
              </a:rPr>
              <a:t> — novel sequence flagged in read CIGAR strings</a:t>
            </a:r>
          </a:p>
          <a:p>
            <a:pPr>
              <a:spcAft>
                <a:spcPts val="1200"/>
              </a:spcAft>
            </a:pPr>
            <a:r>
              <a:rPr sz="1600" b="1">
                <a:solidFill>
                  <a:srgbClr val="1C7293"/>
                </a:solidFill>
                <a:latin typeface="Calibri"/>
              </a:rPr>
              <a:t>—  </a:t>
            </a:r>
            <a:r>
              <a:rPr sz="1600" b="0" i="0">
                <a:solidFill>
                  <a:srgbClr val="1A2B35"/>
                </a:solidFill>
                <a:latin typeface="Calibri"/>
              </a:rPr>
              <a:t>Classified as lean-specific, siscowet-specific, or shared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955279" y="2194560"/>
            <a:ext cx="3383280" cy="3291840"/>
          </a:xfrm>
          <a:prstGeom prst="roundRect">
            <a:avLst/>
          </a:prstGeom>
          <a:solidFill>
            <a:srgbClr val="F4F7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7955279" y="2331720"/>
            <a:ext cx="33832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400" b="1" i="0">
                <a:solidFill>
                  <a:srgbClr val="1C7293"/>
                </a:solidFill>
                <a:latin typeface="Calibri"/>
              </a:rPr>
              <a:t>Lean</a:t>
            </a:r>
          </a:p>
        </p:txBody>
      </p:sp>
      <p:sp>
        <p:nvSpPr>
          <p:cNvPr id="7" name="Rectangle 6"/>
          <p:cNvSpPr/>
          <p:nvPr/>
        </p:nvSpPr>
        <p:spPr>
          <a:xfrm>
            <a:off x="8275319" y="2743200"/>
            <a:ext cx="621792" cy="411480"/>
          </a:xfrm>
          <a:prstGeom prst="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8988551" y="2743200"/>
            <a:ext cx="621792" cy="411480"/>
          </a:xfrm>
          <a:prstGeom prst="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9701784" y="2743200"/>
            <a:ext cx="621792" cy="411480"/>
          </a:xfrm>
          <a:prstGeom prst="rect">
            <a:avLst/>
          </a:prstGeom>
          <a:solidFill>
            <a:srgbClr val="E996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10415015" y="2743200"/>
            <a:ext cx="621792" cy="411480"/>
          </a:xfrm>
          <a:prstGeom prst="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7955279" y="3703320"/>
            <a:ext cx="33832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400" b="1" i="0">
                <a:solidFill>
                  <a:srgbClr val="065A82"/>
                </a:solidFill>
                <a:latin typeface="Calibri"/>
              </a:rPr>
              <a:t>Siscowet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275319" y="4069080"/>
            <a:ext cx="621792" cy="411480"/>
          </a:xfrm>
          <a:prstGeom prst="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8988551" y="4069080"/>
            <a:ext cx="621792" cy="411480"/>
          </a:xfrm>
          <a:prstGeom prst="rect">
            <a:avLst/>
          </a:prstGeom>
          <a:solidFill>
            <a:srgbClr val="D7DEE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9701784" y="4069080"/>
            <a:ext cx="621792" cy="411480"/>
          </a:xfrm>
          <a:prstGeom prst="rect">
            <a:avLst/>
          </a:prstGeom>
          <a:solidFill>
            <a:srgbClr val="E996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10415015" y="4069080"/>
            <a:ext cx="621792" cy="411480"/>
          </a:xfrm>
          <a:prstGeom prst="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8988551" y="4526280"/>
            <a:ext cx="82296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100" b="0" i="1">
                <a:solidFill>
                  <a:srgbClr val="5B707B"/>
                </a:solidFill>
                <a:latin typeface="Calibri"/>
              </a:rPr>
              <a:t>deletion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955279" y="5029200"/>
            <a:ext cx="33832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200" b="0" i="1">
                <a:solidFill>
                  <a:srgbClr val="5B707B"/>
                </a:solidFill>
                <a:latin typeface="Calibri"/>
              </a:rPr>
              <a:t>same locus → different content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338560" y="6446520"/>
            <a:ext cx="6400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100" b="0" i="0">
                <a:solidFill>
                  <a:srgbClr val="5B707B"/>
                </a:solidFill>
                <a:latin typeface="Calibri"/>
              </a:rPr>
              <a:t>04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2960" y="548640"/>
            <a:ext cx="73152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1" i="0" spc="250">
                <a:solidFill>
                  <a:srgbClr val="E9964E"/>
                </a:solidFill>
                <a:latin typeface="Calibri"/>
              </a:rPr>
              <a:t>LAYER 1 · RESULTS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914400"/>
            <a:ext cx="1051560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100" b="1" i="0">
                <a:solidFill>
                  <a:srgbClr val="1A2B35"/>
                </a:solidFill>
                <a:latin typeface="Georgia"/>
              </a:rPr>
              <a:t>Siscowet carries more ecotype-specific structure</a:t>
            </a:r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822960" y="1874519"/>
          <a:ext cx="6766560" cy="4023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955279" y="1965960"/>
            <a:ext cx="356616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300" b="1" i="0">
                <a:solidFill>
                  <a:srgbClr val="E9964E"/>
                </a:solidFill>
                <a:latin typeface="Georgia"/>
              </a:rPr>
              <a:t>996,228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973568" y="2532888"/>
            <a:ext cx="356616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0" i="0">
                <a:solidFill>
                  <a:srgbClr val="5B707B"/>
                </a:solidFill>
                <a:latin typeface="Calibri"/>
              </a:rPr>
              <a:t>lean-specific variants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955279" y="3154680"/>
            <a:ext cx="356616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300" b="1" i="0">
                <a:solidFill>
                  <a:srgbClr val="065A82"/>
                </a:solidFill>
                <a:latin typeface="Georgia"/>
              </a:rPr>
              <a:t>1,332,705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973568" y="3721608"/>
            <a:ext cx="356616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0" i="0">
                <a:solidFill>
                  <a:srgbClr val="5B707B"/>
                </a:solidFill>
                <a:latin typeface="Calibri"/>
              </a:rPr>
              <a:t>siscowet-specific variants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955279" y="4343400"/>
            <a:ext cx="356616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300" b="1" i="0">
                <a:solidFill>
                  <a:srgbClr val="1C7293"/>
                </a:solidFill>
                <a:latin typeface="Georgia"/>
              </a:rPr>
              <a:t>878,372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973568" y="4910328"/>
            <a:ext cx="356616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0" i="0">
                <a:solidFill>
                  <a:srgbClr val="5B707B"/>
                </a:solidFill>
                <a:latin typeface="Calibri"/>
              </a:rPr>
              <a:t>shared between ecotypes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955279" y="5349240"/>
            <a:ext cx="356616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1" i="1">
                <a:solidFill>
                  <a:srgbClr val="1A2B35"/>
                </a:solidFill>
                <a:latin typeface="Calibri"/>
              </a:rPr>
              <a:t>≈ 34% more ecotype-specific variation in siscowet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338560" y="6446520"/>
            <a:ext cx="6400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100" b="0" i="0">
                <a:solidFill>
                  <a:srgbClr val="5B707B"/>
                </a:solidFill>
                <a:latin typeface="Calibri"/>
              </a:rPr>
              <a:t>05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7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2960" y="548640"/>
            <a:ext cx="73152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1" i="0" spc="250">
                <a:solidFill>
                  <a:srgbClr val="E9964E"/>
                </a:solidFill>
                <a:latin typeface="Calibri"/>
              </a:rPr>
              <a:t>LAYER 1 · FROM VARIANTS TO PHENOTYPE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914400"/>
            <a:ext cx="1051560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200" b="1" i="0">
                <a:solidFill>
                  <a:srgbClr val="1A2B35"/>
                </a:solidFill>
                <a:latin typeface="Georgia"/>
              </a:rPr>
              <a:t>How presence-absence becomes ecotype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2011680"/>
            <a:ext cx="3337560" cy="310896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1143000" y="2331720"/>
            <a:ext cx="640080" cy="640080"/>
          </a:xfrm>
          <a:prstGeom prst="ellipse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143000" y="2395728"/>
            <a:ext cx="64008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2400" b="1" i="0">
                <a:solidFill>
                  <a:srgbClr val="FFFFFF"/>
                </a:solidFill>
                <a:latin typeface="Calibri"/>
              </a:rPr>
              <a:t>±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3154680"/>
            <a:ext cx="274320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900" b="1" i="0">
                <a:solidFill>
                  <a:srgbClr val="1A2B35"/>
                </a:solidFill>
                <a:latin typeface="Georgia"/>
              </a:rPr>
              <a:t>Add / remove genes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" y="3794760"/>
            <a:ext cx="2743200" cy="11887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50" b="0" i="0">
                <a:solidFill>
                  <a:srgbClr val="1A2B35"/>
                </a:solidFill>
                <a:latin typeface="Calibri"/>
              </a:rPr>
              <a:t>A PAV overlapping a coding region adds or deletes a gene outright — a present-vs-absent function.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34840" y="2011680"/>
            <a:ext cx="3337560" cy="310896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Oval 9"/>
          <p:cNvSpPr/>
          <p:nvPr/>
        </p:nvSpPr>
        <p:spPr>
          <a:xfrm>
            <a:off x="4754879" y="2331720"/>
            <a:ext cx="640080" cy="640080"/>
          </a:xfrm>
          <a:prstGeom prst="ellipse">
            <a:avLst/>
          </a:prstGeom>
          <a:solidFill>
            <a:srgbClr val="1C729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754879" y="2395728"/>
            <a:ext cx="64008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2400" b="1" i="0">
                <a:solidFill>
                  <a:srgbClr val="FFFFFF"/>
                </a:solidFill>
                <a:latin typeface="Calibri"/>
              </a:rPr>
              <a:t>×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54879" y="3154680"/>
            <a:ext cx="274320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900" b="1" i="0">
                <a:solidFill>
                  <a:srgbClr val="1A2B35"/>
                </a:solidFill>
                <a:latin typeface="Georgia"/>
              </a:rPr>
              <a:t>Shift gene dosage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54879" y="3794760"/>
            <a:ext cx="2743200" cy="11887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50" b="0" i="0">
                <a:solidFill>
                  <a:srgbClr val="1A2B35"/>
                </a:solidFill>
                <a:latin typeface="Calibri"/>
              </a:rPr>
              <a:t>Copy-number change tunes expression up or down without touching the coding sequence.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46720" y="2011680"/>
            <a:ext cx="3337560" cy="310896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Oval 14"/>
          <p:cNvSpPr/>
          <p:nvPr/>
        </p:nvSpPr>
        <p:spPr>
          <a:xfrm>
            <a:off x="8366760" y="2331720"/>
            <a:ext cx="640080" cy="640080"/>
          </a:xfrm>
          <a:prstGeom prst="ellipse">
            <a:avLst/>
          </a:prstGeom>
          <a:solidFill>
            <a:srgbClr val="E996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8366760" y="2395728"/>
            <a:ext cx="64008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2400" b="1" i="0">
                <a:solidFill>
                  <a:srgbClr val="FFFFFF"/>
                </a:solidFill>
                <a:latin typeface="Calibri"/>
              </a:rPr>
              <a:t>~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66760" y="3154680"/>
            <a:ext cx="274320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900" b="1" i="0">
                <a:solidFill>
                  <a:srgbClr val="1A2B35"/>
                </a:solidFill>
                <a:latin typeface="Georgia"/>
              </a:rPr>
              <a:t>Rewire regulation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66760" y="3794760"/>
            <a:ext cx="2743200" cy="11887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50" b="0" i="0">
                <a:solidFill>
                  <a:srgbClr val="1A2B35"/>
                </a:solidFill>
                <a:latin typeface="Calibri"/>
              </a:rPr>
              <a:t>Indels in promoters / enhancers reposition regulatory elements, altering control.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" y="5440680"/>
            <a:ext cx="10515600" cy="9144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0" i="0">
                <a:solidFill>
                  <a:srgbClr val="1A2B35"/>
                </a:solidFill>
                <a:latin typeface="Calibri"/>
              </a:rPr>
              <a:t>Candidate targets for ecotype divergence: </a:t>
            </a:r>
            <a:r>
              <a:rPr sz="1600" b="1" i="0">
                <a:solidFill>
                  <a:srgbClr val="065A82"/>
                </a:solidFill>
                <a:latin typeface="Calibri"/>
              </a:rPr>
              <a:t>lipid metabolism, depth &amp; pressure tolerance, sensory adaptation</a:t>
            </a:r>
            <a:r>
              <a:rPr sz="1600" b="0" i="0">
                <a:solidFill>
                  <a:srgbClr val="1A2B35"/>
                </a:solidFill>
                <a:latin typeface="Calibri"/>
              </a:rPr>
              <a:t> — flag PAV-hit genes here and test against expression.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338560" y="6446520"/>
            <a:ext cx="6400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100" b="0" i="0">
                <a:solidFill>
                  <a:srgbClr val="5B707B"/>
                </a:solidFill>
                <a:latin typeface="Calibri"/>
              </a:rPr>
              <a:t>06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2960" y="548640"/>
            <a:ext cx="73152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1" i="0" spc="250">
                <a:solidFill>
                  <a:srgbClr val="2A9D8F"/>
                </a:solidFill>
                <a:latin typeface="Calibri"/>
              </a:rPr>
              <a:t>LAYER 2 · DNA METHYLATION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914400"/>
            <a:ext cx="6949440" cy="1463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100" b="1" i="0">
                <a:solidFill>
                  <a:srgbClr val="1A2B35"/>
                </a:solidFill>
                <a:latin typeface="Georgia"/>
              </a:rPr>
              <a:t>Same sequence, different settings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651760"/>
            <a:ext cx="6675120" cy="2926080"/>
          </a:xfrm>
          <a:prstGeom prst="rect">
            <a:avLst/>
          </a:prstGeom>
          <a:noFill/>
        </p:spPr>
        <p:txBody>
          <a:bodyPr wrap="square" lIns="0" tIns="0" rIns="0">
            <a:spAutoFit/>
          </a:bodyPr>
          <a:lstStyle/>
          <a:p>
            <a:pPr>
              <a:spcAft>
                <a:spcPts val="1300"/>
              </a:spcAft>
            </a:pPr>
            <a:r>
              <a:rPr sz="1600" b="1">
                <a:solidFill>
                  <a:srgbClr val="2A9D8F"/>
                </a:solidFill>
                <a:latin typeface="Calibri"/>
              </a:rPr>
              <a:t>—  </a:t>
            </a:r>
            <a:r>
              <a:rPr sz="1600" b="1" i="0">
                <a:solidFill>
                  <a:srgbClr val="2A9D8F"/>
                </a:solidFill>
                <a:latin typeface="Calibri"/>
              </a:rPr>
              <a:t>5-methylcytosine (5mC) at CpG sites</a:t>
            </a:r>
            <a:r>
              <a:rPr sz="1600" b="0" i="0">
                <a:solidFill>
                  <a:srgbClr val="1A2B35"/>
                </a:solidFill>
                <a:latin typeface="Calibri"/>
              </a:rPr>
              <a:t> — read directly off HiFi data</a:t>
            </a:r>
          </a:p>
          <a:p>
            <a:pPr>
              <a:spcAft>
                <a:spcPts val="1300"/>
              </a:spcAft>
            </a:pPr>
            <a:r>
              <a:rPr sz="1600" b="1">
                <a:solidFill>
                  <a:srgbClr val="2A9D8F"/>
                </a:solidFill>
                <a:latin typeface="Calibri"/>
              </a:rPr>
              <a:t>—  </a:t>
            </a:r>
            <a:r>
              <a:rPr sz="1600" b="0" i="0">
                <a:solidFill>
                  <a:srgbClr val="1A2B35"/>
                </a:solidFill>
                <a:latin typeface="Calibri"/>
              </a:rPr>
              <a:t>Methylation typically </a:t>
            </a:r>
            <a:r>
              <a:rPr sz="1600" b="1" i="0">
                <a:solidFill>
                  <a:srgbClr val="1A2B35"/>
                </a:solidFill>
                <a:latin typeface="Calibri"/>
              </a:rPr>
              <a:t>silences</a:t>
            </a:r>
            <a:r>
              <a:rPr sz="1600" b="0" i="0">
                <a:solidFill>
                  <a:srgbClr val="1A2B35"/>
                </a:solidFill>
                <a:latin typeface="Calibri"/>
              </a:rPr>
              <a:t> genes and represses transposable elements</a:t>
            </a:r>
          </a:p>
          <a:p>
            <a:pPr>
              <a:spcAft>
                <a:spcPts val="1300"/>
              </a:spcAft>
            </a:pPr>
            <a:r>
              <a:rPr sz="1600" b="1">
                <a:solidFill>
                  <a:srgbClr val="2A9D8F"/>
                </a:solidFill>
                <a:latin typeface="Calibri"/>
              </a:rPr>
              <a:t>—  </a:t>
            </a:r>
            <a:r>
              <a:rPr sz="1600" b="1" i="0">
                <a:solidFill>
                  <a:srgbClr val="1A2B35"/>
                </a:solidFill>
                <a:latin typeface="Calibri"/>
              </a:rPr>
              <a:t>Reversible &amp; potentially heritable</a:t>
            </a:r>
            <a:r>
              <a:rPr sz="1600" b="0" i="0">
                <a:solidFill>
                  <a:srgbClr val="1A2B35"/>
                </a:solidFill>
                <a:latin typeface="Calibri"/>
              </a:rPr>
              <a:t> — a route to plastic phenotype</a:t>
            </a:r>
          </a:p>
          <a:p>
            <a:pPr>
              <a:spcAft>
                <a:spcPts val="1300"/>
              </a:spcAft>
            </a:pPr>
            <a:r>
              <a:rPr sz="1600" b="1">
                <a:solidFill>
                  <a:srgbClr val="2A9D8F"/>
                </a:solidFill>
                <a:latin typeface="Calibri"/>
              </a:rPr>
              <a:t>—  </a:t>
            </a:r>
            <a:r>
              <a:rPr sz="1600" b="0" i="0">
                <a:solidFill>
                  <a:srgbClr val="1A2B35"/>
                </a:solidFill>
                <a:latin typeface="Calibri"/>
              </a:rPr>
              <a:t>We test each CpG for ecotype differences, then group into regions (DMRs)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046720" y="2286000"/>
            <a:ext cx="3291840" cy="3017520"/>
          </a:xfrm>
          <a:prstGeom prst="roundRect">
            <a:avLst/>
          </a:prstGeom>
          <a:solidFill>
            <a:srgbClr val="F4F7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8412480" y="4023360"/>
            <a:ext cx="2560320" cy="457200"/>
          </a:xfrm>
          <a:prstGeom prst="rect">
            <a:avLst/>
          </a:prstGeom>
          <a:solidFill>
            <a:srgbClr val="C9D2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8549640" y="4069080"/>
            <a:ext cx="146304" cy="365760"/>
          </a:xfrm>
          <a:prstGeom prst="rect">
            <a:avLst/>
          </a:prstGeom>
          <a:solidFill>
            <a:srgbClr val="6B7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052560" y="4069080"/>
            <a:ext cx="146304" cy="365760"/>
          </a:xfrm>
          <a:prstGeom prst="rect">
            <a:avLst/>
          </a:prstGeom>
          <a:solidFill>
            <a:srgbClr val="6B7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8"/>
          <p:cNvSpPr/>
          <p:nvPr/>
        </p:nvSpPr>
        <p:spPr>
          <a:xfrm>
            <a:off x="8942832" y="3611880"/>
            <a:ext cx="365760" cy="365760"/>
          </a:xfrm>
          <a:prstGeom prst="ellipse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8942832" y="3657600"/>
            <a:ext cx="36576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555480" y="4069080"/>
            <a:ext cx="146304" cy="365760"/>
          </a:xfrm>
          <a:prstGeom prst="rect">
            <a:avLst/>
          </a:prstGeom>
          <a:solidFill>
            <a:srgbClr val="6B7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10058400" y="4069080"/>
            <a:ext cx="146304" cy="365760"/>
          </a:xfrm>
          <a:prstGeom prst="rect">
            <a:avLst/>
          </a:prstGeom>
          <a:solidFill>
            <a:srgbClr val="6B7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Oval 12"/>
          <p:cNvSpPr/>
          <p:nvPr/>
        </p:nvSpPr>
        <p:spPr>
          <a:xfrm>
            <a:off x="9948672" y="3611880"/>
            <a:ext cx="365760" cy="365760"/>
          </a:xfrm>
          <a:prstGeom prst="ellipse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9948672" y="3657600"/>
            <a:ext cx="36576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561320" y="4069080"/>
            <a:ext cx="146304" cy="365760"/>
          </a:xfrm>
          <a:prstGeom prst="rect">
            <a:avLst/>
          </a:prstGeom>
          <a:solidFill>
            <a:srgbClr val="6B7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8046720" y="4709160"/>
            <a:ext cx="329184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250" b="0" i="1">
                <a:solidFill>
                  <a:srgbClr val="5B707B"/>
                </a:solidFill>
                <a:latin typeface="Calibri"/>
              </a:rPr>
              <a:t>methyl marks tune the same DNA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338560" y="6446520"/>
            <a:ext cx="6400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100" b="0" i="0">
                <a:solidFill>
                  <a:srgbClr val="5B707B"/>
                </a:solidFill>
                <a:latin typeface="Calibri"/>
              </a:rPr>
              <a:t>07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2960" y="548640"/>
            <a:ext cx="73152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1" i="0" spc="250">
                <a:solidFill>
                  <a:srgbClr val="2A9D8F"/>
                </a:solidFill>
                <a:latin typeface="Calibri"/>
              </a:rPr>
              <a:t>LAYER 2 · RESULTS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914400"/>
            <a:ext cx="1051560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100" b="1" i="0">
                <a:solidFill>
                  <a:srgbClr val="1A2B35"/>
                </a:solidFill>
                <a:latin typeface="Georgia"/>
              </a:rPr>
              <a:t>From half a million sites to 302 regions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2057400"/>
            <a:ext cx="3108960" cy="1417320"/>
          </a:xfrm>
          <a:prstGeom prst="roundRect">
            <a:avLst/>
          </a:prstGeom>
          <a:solidFill>
            <a:srgbClr val="F4F7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822960" y="2057400"/>
            <a:ext cx="3108960" cy="128016"/>
          </a:xfrm>
          <a:prstGeom prst="rect">
            <a:avLst/>
          </a:prstGeom>
          <a:solidFill>
            <a:srgbClr val="1C729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822960" y="2286000"/>
            <a:ext cx="310896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3400" b="1" i="0">
                <a:solidFill>
                  <a:srgbClr val="1C7293"/>
                </a:solidFill>
                <a:latin typeface="Georgia"/>
              </a:rPr>
              <a:t>540,040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3035808"/>
            <a:ext cx="310896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300" b="0" i="0">
                <a:solidFill>
                  <a:srgbClr val="5B707B"/>
                </a:solidFill>
                <a:latin typeface="Calibri"/>
              </a:rPr>
              <a:t>CpG sites tested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77639" y="2606040"/>
            <a:ext cx="50292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2600" b="1" i="0">
                <a:solidFill>
                  <a:srgbClr val="5B707B"/>
                </a:solidFill>
                <a:latin typeface="Calibri"/>
              </a:rPr>
              <a:t>→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26280" y="2057400"/>
            <a:ext cx="3108960" cy="1417320"/>
          </a:xfrm>
          <a:prstGeom prst="roundRect">
            <a:avLst/>
          </a:prstGeom>
          <a:solidFill>
            <a:srgbClr val="F4F7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526280" y="2057400"/>
            <a:ext cx="3108960" cy="128016"/>
          </a:xfrm>
          <a:prstGeom prst="rect">
            <a:avLst/>
          </a:prstGeom>
          <a:solidFill>
            <a:srgbClr val="065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526280" y="2286000"/>
            <a:ext cx="310896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3400" b="1" i="0">
                <a:solidFill>
                  <a:srgbClr val="065A82"/>
                </a:solidFill>
                <a:latin typeface="Georgia"/>
              </a:rPr>
              <a:t>4,440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26280" y="3035808"/>
            <a:ext cx="310896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300" b="0" i="0">
                <a:solidFill>
                  <a:srgbClr val="5B707B"/>
                </a:solidFill>
                <a:latin typeface="Calibri"/>
              </a:rPr>
              <a:t>significant DMCs (p &lt; 0.05)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80960" y="2606040"/>
            <a:ext cx="50292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2600" b="1" i="0">
                <a:solidFill>
                  <a:srgbClr val="5B707B"/>
                </a:solidFill>
                <a:latin typeface="Calibri"/>
              </a:rPr>
              <a:t>→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29600" y="2057400"/>
            <a:ext cx="3108960" cy="1417320"/>
          </a:xfrm>
          <a:prstGeom prst="roundRect">
            <a:avLst/>
          </a:prstGeom>
          <a:solidFill>
            <a:srgbClr val="F4F7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8229600" y="2057400"/>
            <a:ext cx="3108960" cy="128016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8229600" y="2286000"/>
            <a:ext cx="310896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3400" b="1" i="0">
                <a:solidFill>
                  <a:srgbClr val="2A9D8F"/>
                </a:solidFill>
                <a:latin typeface="Georgia"/>
              </a:rPr>
              <a:t>302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0" y="3035808"/>
            <a:ext cx="310896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300" b="0" i="0">
                <a:solidFill>
                  <a:srgbClr val="5B707B"/>
                </a:solidFill>
                <a:latin typeface="Calibri"/>
              </a:rPr>
              <a:t>differentially methylated regions</a:t>
            </a:r>
          </a:p>
        </p:txBody>
      </p:sp>
      <p:graphicFrame>
        <p:nvGraphicFramePr>
          <p:cNvPr id="18" name="Chart 17"/>
          <p:cNvGraphicFramePr>
            <a:graphicFrameLocks noGrp="1"/>
          </p:cNvGraphicFramePr>
          <p:nvPr/>
        </p:nvGraphicFramePr>
        <p:xfrm>
          <a:off x="822960" y="3794760"/>
          <a:ext cx="5760720" cy="2468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6858000" y="4023360"/>
            <a:ext cx="4480560" cy="21945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800" b="1" i="0">
                <a:solidFill>
                  <a:srgbClr val="1A2B35"/>
                </a:solidFill>
                <a:latin typeface="Georgia"/>
              </a:rPr>
              <a:t>The asymmetry is the story.</a:t>
            </a:r>
          </a:p>
          <a:p>
            <a:pPr algn="l"/>
            <a:endParaRPr sz="1800" b="1" i="0">
              <a:solidFill>
                <a:srgbClr val="1A2B35"/>
              </a:solidFill>
              <a:latin typeface="Georgia"/>
            </a:endParaRPr>
          </a:p>
          <a:p>
            <a:pPr algn="l"/>
            <a:r>
              <a:rPr sz="1600" b="0" i="0">
                <a:solidFill>
                  <a:srgbClr val="1A2B35"/>
                </a:solidFill>
                <a:latin typeface="Calibri"/>
              </a:rPr>
              <a:t>282 of 302 DMRs are </a:t>
            </a:r>
            <a:r>
              <a:rPr sz="1600" b="1" i="0">
                <a:solidFill>
                  <a:srgbClr val="2A9D8F"/>
                </a:solidFill>
                <a:latin typeface="Calibri"/>
              </a:rPr>
              <a:t>hypomethylated</a:t>
            </a:r>
            <a:r>
              <a:rPr sz="1600" b="0" i="0">
                <a:solidFill>
                  <a:srgbClr val="1A2B35"/>
                </a:solidFill>
                <a:latin typeface="Calibri"/>
              </a:rPr>
              <a:t> in siscowet — a genome-wide tilt toward de-repression.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338560" y="6446520"/>
            <a:ext cx="6400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100" b="0" i="0">
                <a:solidFill>
                  <a:srgbClr val="5B707B"/>
                </a:solidFill>
                <a:latin typeface="Calibri"/>
              </a:rPr>
              <a:t>08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843</Words>
  <Application>Microsoft Macintosh PowerPoint</Application>
  <PresentationFormat>Widescreen</PresentationFormat>
  <Paragraphs>145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Steven Roberts</cp:lastModifiedBy>
  <cp:revision>2</cp:revision>
  <dcterms:created xsi:type="dcterms:W3CDTF">2013-01-27T09:14:16Z</dcterms:created>
  <dcterms:modified xsi:type="dcterms:W3CDTF">2026-06-12T19:45:26Z</dcterms:modified>
  <cp:category/>
</cp:coreProperties>
</file>