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7" r:id="rId2"/>
    <p:sldId id="257" r:id="rId3"/>
    <p:sldId id="256" r:id="rId4"/>
    <p:sldId id="259" r:id="rId5"/>
    <p:sldId id="325" r:id="rId6"/>
    <p:sldId id="280" r:id="rId7"/>
    <p:sldId id="260" r:id="rId8"/>
    <p:sldId id="262" r:id="rId9"/>
    <p:sldId id="308" r:id="rId10"/>
    <p:sldId id="264" r:id="rId11"/>
    <p:sldId id="310" r:id="rId12"/>
    <p:sldId id="309" r:id="rId13"/>
    <p:sldId id="311" r:id="rId14"/>
    <p:sldId id="283" r:id="rId15"/>
    <p:sldId id="312" r:id="rId16"/>
    <p:sldId id="269" r:id="rId17"/>
    <p:sldId id="313" r:id="rId18"/>
    <p:sldId id="314" r:id="rId19"/>
    <p:sldId id="315" r:id="rId20"/>
    <p:sldId id="316" r:id="rId21"/>
    <p:sldId id="284" r:id="rId22"/>
    <p:sldId id="289" r:id="rId23"/>
    <p:sldId id="290" r:id="rId24"/>
    <p:sldId id="291" r:id="rId25"/>
    <p:sldId id="317" r:id="rId26"/>
    <p:sldId id="292" r:id="rId27"/>
    <p:sldId id="318" r:id="rId28"/>
    <p:sldId id="321" r:id="rId29"/>
    <p:sldId id="322" r:id="rId30"/>
    <p:sldId id="293" r:id="rId31"/>
    <p:sldId id="319" r:id="rId32"/>
    <p:sldId id="323" r:id="rId33"/>
    <p:sldId id="324" r:id="rId34"/>
    <p:sldId id="326" r:id="rId35"/>
    <p:sldId id="327" r:id="rId36"/>
    <p:sldId id="328" r:id="rId37"/>
    <p:sldId id="329" r:id="rId38"/>
    <p:sldId id="331" r:id="rId39"/>
    <p:sldId id="333" r:id="rId40"/>
    <p:sldId id="332" r:id="rId41"/>
    <p:sldId id="330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ven Robert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8" autoAdjust="0"/>
    <p:restoredTop sz="81109" autoAdjust="0"/>
  </p:normalViewPr>
  <p:slideViewPr>
    <p:cSldViewPr snapToGrid="0">
      <p:cViewPr varScale="1">
        <p:scale>
          <a:sx n="92" d="100"/>
          <a:sy n="92" d="100"/>
        </p:scale>
        <p:origin x="64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FDF3C-43AE-C04F-A531-C67EBBAB1B5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10B76-0FAE-034B-95D7-9971F6BD2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1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Oils to </a:t>
            </a:r>
            <a:r>
              <a:rPr lang="en-US" sz="1200" dirty="0" err="1"/>
              <a:t>Hydrogne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Phototrophs</a:t>
            </a:r>
            <a:r>
              <a:rPr lang="en-US" sz="1200" baseline="0" dirty="0"/>
              <a:t> – use light energy to excite electrons. ATP is produced by photophosphorylation</a:t>
            </a:r>
          </a:p>
          <a:p>
            <a:endParaRPr lang="en-US" sz="1200" baseline="0" dirty="0"/>
          </a:p>
          <a:p>
            <a:r>
              <a:rPr lang="en-US" sz="1200" baseline="0" dirty="0"/>
              <a:t>Chemoorganotrophs – oxidize organic molecules with high potential energy – ATP may be produced by cellular respiration- sugars as electron donors, via fermentation pathways. </a:t>
            </a:r>
          </a:p>
          <a:p>
            <a:endParaRPr lang="en-US" sz="1200" baseline="0" dirty="0"/>
          </a:p>
          <a:p>
            <a:r>
              <a:rPr lang="en-US" sz="1200" baseline="0" dirty="0"/>
              <a:t>Chemolithotrophs “rock feeders” oxidize inorganic molecules – Ammonia or methane – ATP cellular respirations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6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oxyge</a:t>
            </a:r>
            <a:r>
              <a:rPr lang="en-US" baseline="0" dirty="0"/>
              <a:t>n </a:t>
            </a:r>
            <a:r>
              <a:rPr lang="en-US" baseline="0" dirty="0" err="1"/>
              <a:t>consumpiton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ex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57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oxyge</a:t>
            </a:r>
            <a:r>
              <a:rPr lang="en-US" baseline="0" dirty="0"/>
              <a:t>n </a:t>
            </a:r>
            <a:r>
              <a:rPr lang="en-US" baseline="0" dirty="0" err="1"/>
              <a:t>consumpiton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ex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95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10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oxyge</a:t>
            </a:r>
            <a:r>
              <a:rPr lang="en-US" baseline="0" dirty="0"/>
              <a:t>n </a:t>
            </a:r>
            <a:r>
              <a:rPr lang="en-US" baseline="0" dirty="0" err="1"/>
              <a:t>consumpiton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ex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56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oxyge</a:t>
            </a:r>
            <a:r>
              <a:rPr lang="en-US" baseline="0" dirty="0"/>
              <a:t>n </a:t>
            </a:r>
            <a:r>
              <a:rPr lang="en-US" baseline="0" dirty="0" err="1"/>
              <a:t>consumpiton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ex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76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3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oxyge</a:t>
            </a:r>
            <a:r>
              <a:rPr lang="en-US" baseline="0" dirty="0"/>
              <a:t>n </a:t>
            </a:r>
            <a:r>
              <a:rPr lang="en-US" baseline="0" dirty="0" err="1"/>
              <a:t>consumpiton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ex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29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Energy released is also used to produced ATP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25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Defined as action spectrum.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Oils to </a:t>
            </a:r>
            <a:r>
              <a:rPr lang="en-US" sz="1200" dirty="0" err="1"/>
              <a:t>Hydrogne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Phototrophs</a:t>
            </a:r>
            <a:r>
              <a:rPr lang="en-US" sz="1200" baseline="0" dirty="0"/>
              <a:t> – use light energy to excite electrons. ATP is produced by photophosphorylation</a:t>
            </a:r>
          </a:p>
          <a:p>
            <a:endParaRPr lang="en-US" sz="1200" baseline="0" dirty="0"/>
          </a:p>
          <a:p>
            <a:r>
              <a:rPr lang="en-US" sz="1200" baseline="0" dirty="0"/>
              <a:t>Chemoorganotrophs – oxidize organic molecules with high potential energy – ATP may be produced by cellular respiration- sugars as electron donors, via fermentation pathways. </a:t>
            </a:r>
          </a:p>
          <a:p>
            <a:endParaRPr lang="en-US" sz="1200" baseline="0" dirty="0"/>
          </a:p>
          <a:p>
            <a:r>
              <a:rPr lang="en-US" sz="1200" baseline="0" dirty="0"/>
              <a:t>Chemolithotrophs “rock feeders” oxidize inorganic molecules – Ammonia or methane – ATP cellular respirations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72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Defined as action spectrum.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1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chlorophyll in antenna complex hit – one electron to high energy state</a:t>
            </a:r>
          </a:p>
          <a:p>
            <a:r>
              <a:rPr lang="en-US" dirty="0"/>
              <a:t>In antenna complex excited electrons transmit energy from high to low to reaction center</a:t>
            </a:r>
          </a:p>
          <a:p>
            <a:r>
              <a:rPr lang="en-US" dirty="0"/>
              <a:t>When energy is transferred to a chlorophyll molecule in the reaction center the excited electron in transferred 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49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72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64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55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23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5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4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46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synthesis of organic molecules</a:t>
            </a:r>
          </a:p>
          <a:p>
            <a:endParaRPr lang="en-US" dirty="0"/>
          </a:p>
          <a:p>
            <a:r>
              <a:rPr lang="en-US" dirty="0"/>
              <a:t>Autotrophs – self from Co2 and Ch4</a:t>
            </a:r>
          </a:p>
          <a:p>
            <a:endParaRPr lang="en-US" dirty="0"/>
          </a:p>
          <a:p>
            <a:r>
              <a:rPr lang="en-US" dirty="0"/>
              <a:t>Heterotrophs – from absorb </a:t>
            </a:r>
            <a:r>
              <a:rPr lang="en-US" dirty="0" err="1"/>
              <a:t>reday</a:t>
            </a:r>
            <a:r>
              <a:rPr lang="en-US" dirty="0"/>
              <a:t> to use organic molecules produced by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Prok</a:t>
            </a:r>
            <a:r>
              <a:rPr lang="en-US" dirty="0"/>
              <a:t> – plasma membrane</a:t>
            </a:r>
          </a:p>
          <a:p>
            <a:r>
              <a:rPr lang="en-US" dirty="0" err="1"/>
              <a:t>Euk</a:t>
            </a:r>
            <a:r>
              <a:rPr lang="en-US" dirty="0"/>
              <a:t> - </a:t>
            </a:r>
            <a:r>
              <a:rPr lang="en-US" dirty="0" err="1"/>
              <a:t>mito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8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Increase in </a:t>
            </a:r>
            <a:r>
              <a:rPr lang="en-US" dirty="0" err="1"/>
              <a:t>oxygene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67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oxyge</a:t>
            </a:r>
            <a:r>
              <a:rPr lang="en-US" baseline="0" dirty="0"/>
              <a:t>n </a:t>
            </a:r>
            <a:r>
              <a:rPr lang="en-US" baseline="0" dirty="0" err="1"/>
              <a:t>consumpiton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ex surface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5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that from form of ammonia  or nitrate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4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10B76-0FAE-034B-95D7-9971F6BD21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7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8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0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1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1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5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4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5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9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0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5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B487-8550-45EB-B126-79BE5CE86D6A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4D664-FC64-4B3E-BBE6-A1EA2D578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4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A0129-7D9F-084F-8A1F-3D2492DF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F615D-C1F4-104C-B153-4CF367068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3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23037"/>
            <a:ext cx="110109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Why do organisms need nitrogen?</a:t>
            </a:r>
          </a:p>
          <a:p>
            <a:endParaRPr lang="en-US" sz="2000" dirty="0"/>
          </a:p>
          <a:p>
            <a:r>
              <a:rPr lang="en-US" sz="3600" dirty="0"/>
              <a:t>a. fur density</a:t>
            </a:r>
          </a:p>
          <a:p>
            <a:endParaRPr lang="en-US" dirty="0"/>
          </a:p>
          <a:p>
            <a:r>
              <a:rPr lang="en-US" sz="3600" dirty="0"/>
              <a:t>b. to synthesize proteins and nucleic acids</a:t>
            </a:r>
          </a:p>
          <a:p>
            <a:endParaRPr lang="en-US" dirty="0"/>
          </a:p>
          <a:p>
            <a:r>
              <a:rPr lang="en-US" sz="3600" dirty="0"/>
              <a:t>c. to balance out oxygen consumption</a:t>
            </a:r>
          </a:p>
          <a:p>
            <a:endParaRPr lang="en-US" dirty="0"/>
          </a:p>
          <a:p>
            <a:r>
              <a:rPr lang="en-US" sz="3600" dirty="0"/>
              <a:t>d. to produce </a:t>
            </a:r>
            <a:r>
              <a:rPr lang="en-US" sz="3600" dirty="0" err="1"/>
              <a:t>tyronase</a:t>
            </a:r>
            <a:r>
              <a:rPr lang="en-US" sz="3600" dirty="0"/>
              <a:t> II</a:t>
            </a:r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23037"/>
            <a:ext cx="110109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Why do organisms need nitrogen?</a:t>
            </a:r>
          </a:p>
          <a:p>
            <a:endParaRPr lang="en-US" sz="2000" dirty="0"/>
          </a:p>
          <a:p>
            <a:r>
              <a:rPr lang="en-US" sz="3600" dirty="0"/>
              <a:t>a. fur density</a:t>
            </a:r>
          </a:p>
          <a:p>
            <a:endParaRPr lang="en-US" dirty="0"/>
          </a:p>
          <a:p>
            <a:r>
              <a:rPr lang="en-US" sz="3600" b="1" dirty="0"/>
              <a:t>b. to synthesize proteins and nucleic acids</a:t>
            </a:r>
          </a:p>
          <a:p>
            <a:endParaRPr lang="en-US" dirty="0"/>
          </a:p>
          <a:p>
            <a:r>
              <a:rPr lang="en-US" sz="3600" dirty="0"/>
              <a:t>c. to balance out oxygen consumption</a:t>
            </a:r>
          </a:p>
          <a:p>
            <a:endParaRPr lang="en-US" dirty="0"/>
          </a:p>
          <a:p>
            <a:r>
              <a:rPr lang="en-US" sz="3600" dirty="0"/>
              <a:t>d. to produce </a:t>
            </a:r>
            <a:r>
              <a:rPr lang="en-US" sz="3600" dirty="0" err="1"/>
              <a:t>tyronase</a:t>
            </a:r>
            <a:r>
              <a:rPr lang="en-US" sz="3600" dirty="0"/>
              <a:t> II</a:t>
            </a:r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6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98156"/>
            <a:ext cx="10972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How do bacteria and archaea drive the movement of nitrogen?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35D67E-E720-9A46-B232-8FC407441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912" y="0"/>
            <a:ext cx="825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1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23037"/>
            <a:ext cx="110109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If bacteria and archaea did not exist…</a:t>
            </a:r>
          </a:p>
          <a:p>
            <a:endParaRPr lang="en-US" sz="2000" dirty="0"/>
          </a:p>
          <a:p>
            <a:r>
              <a:rPr lang="en-US" sz="3600" dirty="0"/>
              <a:t>a. There would be little or no oxygen</a:t>
            </a:r>
          </a:p>
          <a:p>
            <a:endParaRPr lang="en-US" dirty="0"/>
          </a:p>
          <a:p>
            <a:r>
              <a:rPr lang="en-US" sz="3600" dirty="0"/>
              <a:t>b. Almost all nitrogen would be in the gas form</a:t>
            </a:r>
          </a:p>
          <a:p>
            <a:endParaRPr lang="en-US" dirty="0"/>
          </a:p>
          <a:p>
            <a:r>
              <a:rPr lang="en-US" sz="3600" dirty="0"/>
              <a:t>c. There would be no ATP or carbon</a:t>
            </a:r>
          </a:p>
          <a:p>
            <a:endParaRPr lang="en-US" dirty="0"/>
          </a:p>
          <a:p>
            <a:r>
              <a:rPr lang="en-US" sz="3600" dirty="0"/>
              <a:t>d. Both a. and b. </a:t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2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23037"/>
            <a:ext cx="110109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If bacteria and archaea did not exist…</a:t>
            </a:r>
          </a:p>
          <a:p>
            <a:endParaRPr lang="en-US" sz="2000" dirty="0"/>
          </a:p>
          <a:p>
            <a:r>
              <a:rPr lang="en-US" sz="3600" i="1" dirty="0"/>
              <a:t>a. There would be little or no oxygen</a:t>
            </a:r>
          </a:p>
          <a:p>
            <a:endParaRPr lang="en-US" i="1" dirty="0"/>
          </a:p>
          <a:p>
            <a:r>
              <a:rPr lang="en-US" sz="3600" i="1" dirty="0"/>
              <a:t>b. Almost all nitrogen would be in the gas form</a:t>
            </a:r>
          </a:p>
          <a:p>
            <a:endParaRPr lang="en-US" dirty="0"/>
          </a:p>
          <a:p>
            <a:r>
              <a:rPr lang="en-US" sz="3600" dirty="0"/>
              <a:t>c. There would be no ATP or carbon</a:t>
            </a:r>
          </a:p>
          <a:p>
            <a:endParaRPr lang="en-US" dirty="0"/>
          </a:p>
          <a:p>
            <a:r>
              <a:rPr lang="en-US" sz="3600" b="1" dirty="0"/>
              <a:t>d. Both a. and b. </a:t>
            </a:r>
            <a:br>
              <a:rPr lang="en-US" sz="3600" b="1" dirty="0"/>
            </a:br>
            <a:endParaRPr lang="en-US" sz="3600" b="1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4824" y="199251"/>
            <a:ext cx="11420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Draw as many type of feeders as you can on your board covering four major strategies?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F682D-77EF-2440-A70E-D4EA65349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93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4824" y="199251"/>
            <a:ext cx="11420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Draw as many type of feeders as you can on your board covering four major strategies?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F682D-77EF-2440-A70E-D4EA65349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0F145-65F3-1640-8C74-E208D99BB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62" y="1864505"/>
            <a:ext cx="97536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3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035" y="0"/>
            <a:ext cx="110109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What label should be in the orange box?</a:t>
            </a:r>
          </a:p>
          <a:p>
            <a:endParaRPr lang="en-US" sz="2000" dirty="0"/>
          </a:p>
          <a:p>
            <a:r>
              <a:rPr lang="en-US" sz="3600" dirty="0"/>
              <a:t>a. </a:t>
            </a:r>
            <a:r>
              <a:rPr lang="en-US" sz="3600" dirty="0" err="1"/>
              <a:t>nitrogens</a:t>
            </a:r>
            <a:endParaRPr lang="en-US" sz="3600" dirty="0"/>
          </a:p>
          <a:p>
            <a:endParaRPr lang="en-US" dirty="0"/>
          </a:p>
          <a:p>
            <a:r>
              <a:rPr lang="en-US" sz="3600" dirty="0"/>
              <a:t>b. carbohydrates</a:t>
            </a:r>
          </a:p>
          <a:p>
            <a:endParaRPr lang="en-US" dirty="0"/>
          </a:p>
          <a:p>
            <a:r>
              <a:rPr lang="en-US" sz="3600" dirty="0"/>
              <a:t>c. lipids</a:t>
            </a:r>
          </a:p>
          <a:p>
            <a:endParaRPr lang="en-US" dirty="0"/>
          </a:p>
          <a:p>
            <a:r>
              <a:rPr lang="en-US" sz="3600" dirty="0"/>
              <a:t>d. pepsin </a:t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914A0-2E9F-484C-8A1B-2F498BCA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9" y="3912678"/>
            <a:ext cx="10185400" cy="6692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14A7A-01AF-184B-BD62-4783588A03C1}"/>
              </a:ext>
            </a:extLst>
          </p:cNvPr>
          <p:cNvSpPr/>
          <p:nvPr/>
        </p:nvSpPr>
        <p:spPr>
          <a:xfrm>
            <a:off x="3397239" y="4037162"/>
            <a:ext cx="1276710" cy="2760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8057C7-7347-3247-A31B-3B9791E1F701}"/>
              </a:ext>
            </a:extLst>
          </p:cNvPr>
          <p:cNvSpPr/>
          <p:nvPr/>
        </p:nvSpPr>
        <p:spPr>
          <a:xfrm>
            <a:off x="5590829" y="4013897"/>
            <a:ext cx="1276710" cy="2760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2399C-0CD2-5C43-95FA-24E6AA7037CA}"/>
              </a:ext>
            </a:extLst>
          </p:cNvPr>
          <p:cNvSpPr/>
          <p:nvPr/>
        </p:nvSpPr>
        <p:spPr>
          <a:xfrm>
            <a:off x="7572269" y="4046050"/>
            <a:ext cx="1276710" cy="2760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15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035" y="0"/>
            <a:ext cx="110109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What label should be in the orange box?</a:t>
            </a:r>
          </a:p>
          <a:p>
            <a:endParaRPr lang="en-US" sz="2000" dirty="0"/>
          </a:p>
          <a:p>
            <a:r>
              <a:rPr lang="en-US" sz="3600" dirty="0"/>
              <a:t>a. </a:t>
            </a:r>
            <a:r>
              <a:rPr lang="en-US" sz="3600" dirty="0" err="1"/>
              <a:t>nitrogens</a:t>
            </a:r>
            <a:endParaRPr lang="en-US" sz="3600" dirty="0"/>
          </a:p>
          <a:p>
            <a:endParaRPr lang="en-US" dirty="0"/>
          </a:p>
          <a:p>
            <a:r>
              <a:rPr lang="en-US" sz="3600" dirty="0"/>
              <a:t>b. </a:t>
            </a:r>
            <a:r>
              <a:rPr lang="en-US" sz="3600" b="1" dirty="0"/>
              <a:t>carbohydrates</a:t>
            </a:r>
          </a:p>
          <a:p>
            <a:endParaRPr lang="en-US" dirty="0"/>
          </a:p>
          <a:p>
            <a:r>
              <a:rPr lang="en-US" sz="3600" dirty="0"/>
              <a:t>c. lipids</a:t>
            </a:r>
          </a:p>
          <a:p>
            <a:endParaRPr lang="en-US" dirty="0"/>
          </a:p>
          <a:p>
            <a:r>
              <a:rPr lang="en-US" sz="3600" dirty="0"/>
              <a:t>d. pepsin </a:t>
            </a:r>
            <a:br>
              <a:rPr lang="en-US" sz="3600" dirty="0"/>
            </a:br>
            <a:endParaRPr lang="en-US" sz="3600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6914A0-2E9F-484C-8A1B-2F498BCA0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9" y="3912678"/>
            <a:ext cx="10185400" cy="6692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514A7A-01AF-184B-BD62-4783588A03C1}"/>
              </a:ext>
            </a:extLst>
          </p:cNvPr>
          <p:cNvSpPr/>
          <p:nvPr/>
        </p:nvSpPr>
        <p:spPr>
          <a:xfrm>
            <a:off x="3397239" y="4037162"/>
            <a:ext cx="1276710" cy="2760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8057C7-7347-3247-A31B-3B9791E1F701}"/>
              </a:ext>
            </a:extLst>
          </p:cNvPr>
          <p:cNvSpPr/>
          <p:nvPr/>
        </p:nvSpPr>
        <p:spPr>
          <a:xfrm>
            <a:off x="5590829" y="4013897"/>
            <a:ext cx="1276710" cy="2760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B2399C-0CD2-5C43-95FA-24E6AA7037CA}"/>
              </a:ext>
            </a:extLst>
          </p:cNvPr>
          <p:cNvSpPr/>
          <p:nvPr/>
        </p:nvSpPr>
        <p:spPr>
          <a:xfrm>
            <a:off x="7572269" y="4046050"/>
            <a:ext cx="1276710" cy="27604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426" y="207115"/>
            <a:ext cx="117796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1. Grab a white board and sit in groups of 5</a:t>
            </a:r>
          </a:p>
          <a:p>
            <a:r>
              <a:rPr lang="en-US" sz="4800" dirty="0"/>
              <a:t>2. Question of the day is: </a:t>
            </a:r>
            <a:r>
              <a:rPr lang="en-US" sz="4800" b="1" dirty="0"/>
              <a:t>How many links can you make between what you are doing in lab and textbook readings?</a:t>
            </a:r>
          </a:p>
          <a:p>
            <a:r>
              <a:rPr lang="en-US" sz="4800" dirty="0"/>
              <a:t>3. Do this separately then compare see who came up with the most abstract link.</a:t>
            </a:r>
          </a:p>
        </p:txBody>
      </p:sp>
    </p:spTree>
    <p:extLst>
      <p:ext uri="{BB962C8B-B14F-4D97-AF65-F5344CB8AC3E}">
        <p14:creationId xmlns:p14="http://schemas.microsoft.com/office/powerpoint/2010/main" val="12460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4824" y="199251"/>
            <a:ext cx="1142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can you tell me about the diet of each fish?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6" name="pasted-image.jpg">
            <a:extLst>
              <a:ext uri="{FF2B5EF4-FFF2-40B4-BE49-F238E27FC236}">
                <a16:creationId xmlns:a16="http://schemas.microsoft.com/office/drawing/2014/main" id="{D0FFC2D5-3D06-0442-9C6F-39C0BAEB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01256" y="772871"/>
            <a:ext cx="6644208" cy="60724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9913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04824" y="199251"/>
            <a:ext cx="1142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What can you tell me about the diet of each fish?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6" name="pasted-image.jpg">
            <a:extLst>
              <a:ext uri="{FF2B5EF4-FFF2-40B4-BE49-F238E27FC236}">
                <a16:creationId xmlns:a16="http://schemas.microsoft.com/office/drawing/2014/main" id="{D0FFC2D5-3D06-0442-9C6F-39C0BAEB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7761" y="845582"/>
            <a:ext cx="6644208" cy="60724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657E5-ADCF-E14E-B071-C824C20F9DEC}"/>
              </a:ext>
            </a:extLst>
          </p:cNvPr>
          <p:cNvSpPr/>
          <p:nvPr/>
        </p:nvSpPr>
        <p:spPr>
          <a:xfrm>
            <a:off x="2535382" y="5834095"/>
            <a:ext cx="7273636" cy="871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06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81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795" y="453081"/>
            <a:ext cx="1134350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Learning objectives:</a:t>
            </a:r>
          </a:p>
          <a:p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Summarize how the light-capturing reactions and the Calvin cycle transform light energy to chemical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Describe how ATP and NADPH are produced during the light-capturing reactions of photosynthesis.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Describe the three phases of the Calvin cycle.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8262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What is the simplified formula representing photosynthesis?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73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What is the simplified formula representing photosynthesis?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989B2-C861-8141-AE8A-2BFDC7E9C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1891" y="2358887"/>
            <a:ext cx="19811247" cy="26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40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Photosynthesis consists of two linked set of reactions. Draw a flow chart illustrating this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59C93-782B-C542-BFFC-BCB842D0F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2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Photosynthesis consists of two linked set of reactions. Draw a flow chart illustrating this process.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59C93-782B-C542-BFFC-BCB842D0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FCE8E2-BB5A-1945-A1E3-52283768B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6" y="2594264"/>
            <a:ext cx="7924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9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23037"/>
            <a:ext cx="110109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During the light-capturing reactions, electrons are promoted to high energy state by light and then transferred through a series of reactions to reduce a …</a:t>
            </a:r>
          </a:p>
          <a:p>
            <a:endParaRPr lang="en-US" sz="2000" dirty="0"/>
          </a:p>
          <a:p>
            <a:r>
              <a:rPr lang="en-US" sz="3600" dirty="0"/>
              <a:t>a. Chloroplast</a:t>
            </a:r>
          </a:p>
          <a:p>
            <a:endParaRPr lang="en-US" dirty="0"/>
          </a:p>
          <a:p>
            <a:r>
              <a:rPr lang="en-US" sz="3600" dirty="0"/>
              <a:t>b. Phosphorylated version of NAD+</a:t>
            </a:r>
          </a:p>
          <a:p>
            <a:endParaRPr lang="en-US" dirty="0"/>
          </a:p>
          <a:p>
            <a:r>
              <a:rPr lang="en-US" sz="3600" dirty="0"/>
              <a:t>c. Sugar</a:t>
            </a:r>
          </a:p>
          <a:p>
            <a:endParaRPr lang="en-US" dirty="0"/>
          </a:p>
          <a:p>
            <a:r>
              <a:rPr lang="en-US" sz="3600" dirty="0"/>
              <a:t>d. Carbon </a:t>
            </a:r>
            <a:br>
              <a:rPr lang="en-US" sz="3600" b="1" dirty="0"/>
            </a:br>
            <a:endParaRPr lang="en-US" sz="3600" b="1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83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723037"/>
            <a:ext cx="110109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During the light-capturing reactions, electrons are promoted to high energy state by light and then transferred through a series of reactions to reduce a …</a:t>
            </a:r>
          </a:p>
          <a:p>
            <a:endParaRPr lang="en-US" sz="2000" dirty="0"/>
          </a:p>
          <a:p>
            <a:r>
              <a:rPr lang="en-US" sz="3600" dirty="0"/>
              <a:t>a. Chloroplast</a:t>
            </a:r>
          </a:p>
          <a:p>
            <a:endParaRPr lang="en-US" dirty="0"/>
          </a:p>
          <a:p>
            <a:r>
              <a:rPr lang="en-US" sz="3600" b="1" dirty="0"/>
              <a:t>b. Phosphorylated version of NAD+</a:t>
            </a:r>
          </a:p>
          <a:p>
            <a:endParaRPr lang="en-US" dirty="0"/>
          </a:p>
          <a:p>
            <a:r>
              <a:rPr lang="en-US" sz="3600" dirty="0"/>
              <a:t>c. Sugar</a:t>
            </a:r>
          </a:p>
          <a:p>
            <a:endParaRPr lang="en-US" dirty="0"/>
          </a:p>
          <a:p>
            <a:r>
              <a:rPr lang="en-US" sz="3600" dirty="0"/>
              <a:t>d. Carbon </a:t>
            </a:r>
            <a:br>
              <a:rPr lang="en-US" sz="3600" b="1" dirty="0"/>
            </a:br>
            <a:endParaRPr lang="en-US" sz="3600" b="1" dirty="0"/>
          </a:p>
          <a:p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220" r="23300"/>
          <a:stretch/>
        </p:blipFill>
        <p:spPr>
          <a:xfrm>
            <a:off x="11219935" y="5628003"/>
            <a:ext cx="970802" cy="122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2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795" y="453081"/>
            <a:ext cx="1134350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Learning objectives:</a:t>
            </a:r>
          </a:p>
          <a:p>
            <a:endParaRPr lang="en-US" sz="3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Understand how Bacteria and Archaea produce ATP and obtain their second nutritional need - building block compounds with C-C bonds.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Describe the relationship of Nitrogen and microorganisms.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Provide examples of strategies for feeding in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Compare and contrast the series of steps Carbohydrates, Lipids, and Proteins are processed including adaptations in other taxa.</a:t>
            </a:r>
          </a:p>
          <a:p>
            <a:br>
              <a:rPr lang="en-US" sz="3600" dirty="0"/>
            </a:b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81266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does this experiment illustrate?</a:t>
            </a:r>
            <a:br>
              <a:rPr lang="en-US" sz="4000" dirty="0"/>
            </a:br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668A5-20C3-A140-B266-69BECFC7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68" y="1983631"/>
            <a:ext cx="8039100" cy="4356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B362A-1BA8-C046-B505-FCCC3EDFB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61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does this experiment illustrate?</a:t>
            </a:r>
            <a:br>
              <a:rPr lang="en-US" sz="4000" dirty="0"/>
            </a:br>
            <a:endParaRPr lang="en-US" sz="4000" dirty="0"/>
          </a:p>
          <a:p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7B362A-1BA8-C046-B505-FCCC3EDFB9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EC92F-4D6C-9D47-AA8D-A7E149E9E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4" y="1568348"/>
            <a:ext cx="6528955" cy="50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57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Sketch how NADPH and ATP are produced.</a:t>
            </a:r>
            <a:br>
              <a:rPr lang="en-US" sz="4000" dirty="0"/>
            </a:br>
            <a:endParaRPr lang="en-US" sz="4000" dirty="0"/>
          </a:p>
          <a:p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00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Sketch how NADPH and ATP are produced.</a:t>
            </a:r>
            <a:br>
              <a:rPr lang="en-US" sz="4000" dirty="0"/>
            </a:br>
            <a:endParaRPr lang="en-US" sz="4000" dirty="0"/>
          </a:p>
          <a:p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D21FD-E763-D742-9EA2-CAF986DDB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00" y="2634317"/>
            <a:ext cx="5105400" cy="317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4D8BA7-878B-2D4B-97E3-49D632CEA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526" y="2062817"/>
            <a:ext cx="50673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10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What are the three steps of the Calvin Cycle?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26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What are the three steps of the Calvin Cycle?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84CCBE-7C5F-E243-BA24-B146D47FB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836" y="1731630"/>
            <a:ext cx="8266889" cy="499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400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Can you sketch the steps of the Calvin 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A155C-D3E3-EF4F-844E-1C0F251E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020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Can you sketch the steps of the Calvin Cycle?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A155C-D3E3-EF4F-844E-1C0F251EB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462" y="5507175"/>
            <a:ext cx="1161538" cy="135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BE333-D5F7-3B46-A1BE-70E5D5A91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6" y="1728972"/>
            <a:ext cx="59817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93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Describe what might happen to life on Earth if rubisco were suddenly unable to fix oxygen.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15EE2-C4A5-564A-82C4-39F078ECA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6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Describe what might happen to life on Earth if rubisco were suddenly unable to fix oxygen.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15EE2-C4A5-564A-82C4-39F078ECA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83C5F-0319-B048-B6F0-193A707BACAD}"/>
              </a:ext>
            </a:extLst>
          </p:cNvPr>
          <p:cNvSpPr txBox="1"/>
          <p:nvPr/>
        </p:nvSpPr>
        <p:spPr>
          <a:xfrm>
            <a:off x="2687782" y="2701636"/>
            <a:ext cx="83964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CO</a:t>
            </a:r>
            <a:r>
              <a:rPr lang="en-US" sz="3200" i="1" baseline="-25000" dirty="0"/>
              <a:t>2</a:t>
            </a:r>
            <a:r>
              <a:rPr lang="en-US" sz="3200" i="1" dirty="0"/>
              <a:t> fixation would stop…</a:t>
            </a:r>
          </a:p>
          <a:p>
            <a:r>
              <a:rPr lang="en-US" sz="3200" i="1" dirty="0"/>
              <a:t>CO</a:t>
            </a:r>
            <a:r>
              <a:rPr lang="en-US" sz="3200" i="1" baseline="-25000" dirty="0"/>
              <a:t>2</a:t>
            </a:r>
            <a:r>
              <a:rPr lang="en-US" sz="3200" i="1" dirty="0"/>
              <a:t> would increase rapidly, and the production</a:t>
            </a:r>
          </a:p>
          <a:p>
            <a:r>
              <a:rPr lang="en-US" sz="3200" i="1" dirty="0"/>
              <a:t>of new plant tissue would stop…</a:t>
            </a:r>
          </a:p>
          <a:p>
            <a:r>
              <a:rPr lang="en-US" sz="3200" i="1" dirty="0"/>
              <a:t>Thus most animals would quickly starve to death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5086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0796"/>
            <a:ext cx="11674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What are three ways bacteria and archaea produce ATP?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35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Which process in plants generates the most ATP for driving cellular activities, photosynthesis or cellular respiration?  Explain.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15EE2-C4A5-564A-82C4-39F078ECA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33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6" y="695325"/>
            <a:ext cx="1097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1. Cultures of microalgae is commonly grown in three dimensional structures like these tubes. Why would reducing the antenna complex benefit the culture when grown in full sunlight?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15EE2-C4A5-564A-82C4-39F078ECA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2469BD-D102-2D46-9FCE-5119D6916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0" y="3249870"/>
            <a:ext cx="6081823" cy="44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39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0550" y="371475"/>
            <a:ext cx="10953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Design a molecular based experiment to determine to what degree an organisms uses light or methane?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830" y="2433388"/>
            <a:ext cx="2441806" cy="24185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722" y="3062507"/>
            <a:ext cx="57562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might these data relate to adaptation, acclimation, acclimatization?</a:t>
            </a:r>
          </a:p>
        </p:txBody>
      </p:sp>
    </p:spTree>
    <p:extLst>
      <p:ext uri="{BB962C8B-B14F-4D97-AF65-F5344CB8AC3E}">
        <p14:creationId xmlns:p14="http://schemas.microsoft.com/office/powerpoint/2010/main" val="363923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0796"/>
            <a:ext cx="11674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What are three ways bacteria and archaea produce ATP?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0FB00A-3282-3B43-8FB7-056E3BEE86C2}"/>
              </a:ext>
            </a:extLst>
          </p:cNvPr>
          <p:cNvSpPr txBox="1"/>
          <p:nvPr/>
        </p:nvSpPr>
        <p:spPr>
          <a:xfrm>
            <a:off x="477078" y="3217111"/>
            <a:ext cx="106465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Phototrophs – use light energy to excite electrons. ATP is produced by photophosphorylation</a:t>
            </a:r>
          </a:p>
          <a:p>
            <a:endParaRPr lang="en-US" dirty="0"/>
          </a:p>
          <a:p>
            <a:r>
              <a:rPr lang="en-US" dirty="0"/>
              <a:t>Chemoorganotrophs – oxidize organic molecules with high potential energy – </a:t>
            </a:r>
          </a:p>
          <a:p>
            <a:r>
              <a:rPr lang="en-US" dirty="0"/>
              <a:t>ATP may be produced by cellular respiration- sugars as electron donors, via fermentation pathways. </a:t>
            </a:r>
          </a:p>
          <a:p>
            <a:endParaRPr lang="en-US" dirty="0"/>
          </a:p>
          <a:p>
            <a:r>
              <a:rPr lang="en-US" dirty="0"/>
              <a:t>Chemolithotrophs “rock feeders” oxidize inorganic molecules – Ammonia or methane – ATP cellular respirations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57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5" y="698156"/>
            <a:ext cx="102169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How do they get molecules with C-C bonds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1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9125" y="698156"/>
            <a:ext cx="965057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Chemoorganotrophs obtain ATP via cellular respiration- where does this occur?</a:t>
            </a:r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1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98156"/>
            <a:ext cx="10972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What is cyanobacteria?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5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98156"/>
            <a:ext cx="10972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What is cyanobacteria?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103" y="5834095"/>
            <a:ext cx="1355897" cy="1011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313C1-435B-FB41-BDEB-C9B9CCCBE676}"/>
              </a:ext>
            </a:extLst>
          </p:cNvPr>
          <p:cNvSpPr txBox="1"/>
          <p:nvPr/>
        </p:nvSpPr>
        <p:spPr>
          <a:xfrm>
            <a:off x="2763520" y="3210560"/>
            <a:ext cx="6482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are they important?</a:t>
            </a:r>
          </a:p>
        </p:txBody>
      </p:sp>
    </p:spTree>
    <p:extLst>
      <p:ext uri="{BB962C8B-B14F-4D97-AF65-F5344CB8AC3E}">
        <p14:creationId xmlns:p14="http://schemas.microsoft.com/office/powerpoint/2010/main" val="4233738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1181</Words>
  <Application>Microsoft Macintosh PowerPoint</Application>
  <PresentationFormat>Widescreen</PresentationFormat>
  <Paragraphs>190</Paragraphs>
  <Slides>42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Guzman</dc:creator>
  <cp:lastModifiedBy>Steven Roberts</cp:lastModifiedBy>
  <cp:revision>53</cp:revision>
  <dcterms:created xsi:type="dcterms:W3CDTF">2019-01-10T21:05:48Z</dcterms:created>
  <dcterms:modified xsi:type="dcterms:W3CDTF">2019-01-25T15:18:57Z</dcterms:modified>
</cp:coreProperties>
</file>