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07" r:id="rId2"/>
    <p:sldId id="257" r:id="rId3"/>
    <p:sldId id="256" r:id="rId4"/>
    <p:sldId id="259" r:id="rId5"/>
    <p:sldId id="280" r:id="rId6"/>
    <p:sldId id="260" r:id="rId7"/>
    <p:sldId id="262" r:id="rId8"/>
    <p:sldId id="281" r:id="rId9"/>
    <p:sldId id="282" r:id="rId10"/>
    <p:sldId id="264" r:id="rId11"/>
    <p:sldId id="283" r:id="rId12"/>
    <p:sldId id="269" r:id="rId13"/>
    <p:sldId id="284" r:id="rId14"/>
    <p:sldId id="272" r:id="rId15"/>
    <p:sldId id="285" r:id="rId16"/>
    <p:sldId id="278" r:id="rId17"/>
    <p:sldId id="287" r:id="rId18"/>
    <p:sldId id="274" r:id="rId19"/>
    <p:sldId id="288" r:id="rId20"/>
    <p:sldId id="289" r:id="rId21"/>
    <p:sldId id="290" r:id="rId22"/>
    <p:sldId id="291" r:id="rId23"/>
    <p:sldId id="292" r:id="rId24"/>
    <p:sldId id="293" r:id="rId25"/>
    <p:sldId id="302" r:id="rId26"/>
    <p:sldId id="303" r:id="rId27"/>
    <p:sldId id="304" r:id="rId28"/>
    <p:sldId id="301" r:id="rId29"/>
    <p:sldId id="305" r:id="rId30"/>
    <p:sldId id="300" r:id="rId31"/>
    <p:sldId id="306" r:id="rId32"/>
    <p:sldId id="294" r:id="rId33"/>
    <p:sldId id="295" r:id="rId34"/>
    <p:sldId id="296" r:id="rId35"/>
    <p:sldId id="297" r:id="rId36"/>
    <p:sldId id="29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even Roberts"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3" autoAdjust="0"/>
    <p:restoredTop sz="81138" autoAdjust="0"/>
  </p:normalViewPr>
  <p:slideViewPr>
    <p:cSldViewPr snapToGrid="0">
      <p:cViewPr varScale="1">
        <p:scale>
          <a:sx n="92" d="100"/>
          <a:sy n="92" d="100"/>
        </p:scale>
        <p:origin x="328" y="19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9-01-17T09:04:21.003" idx="1">
    <p:pos x="10" y="10"/>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1FDF3C-43AE-C04F-A531-C67EBBAB1B5A}" type="datetimeFigureOut">
              <a:rPr lang="en-US" smtClean="0"/>
              <a:t>1/18/19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310B76-0FAE-034B-95D7-9971F6BD21B9}" type="slidenum">
              <a:rPr lang="en-US" smtClean="0"/>
              <a:t>‹#›</a:t>
            </a:fld>
            <a:endParaRPr lang="en-US"/>
          </a:p>
        </p:txBody>
      </p:sp>
    </p:spTree>
    <p:extLst>
      <p:ext uri="{BB962C8B-B14F-4D97-AF65-F5344CB8AC3E}">
        <p14:creationId xmlns:p14="http://schemas.microsoft.com/office/powerpoint/2010/main" val="30092149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Big</a:t>
            </a:r>
            <a:r>
              <a:rPr lang="en-US" baseline="0" dirty="0"/>
              <a:t> animals have to have low BMR p </a:t>
            </a:r>
          </a:p>
          <a:p>
            <a:endParaRPr lang="en-US" baseline="0" dirty="0"/>
          </a:p>
          <a:p>
            <a:r>
              <a:rPr lang="en-US" baseline="0" dirty="0"/>
              <a:t>Otherwise surface area would fail to keep up with metabolic needs.</a:t>
            </a:r>
          </a:p>
        </p:txBody>
      </p:sp>
      <p:sp>
        <p:nvSpPr>
          <p:cNvPr id="4" name="Slide Number Placeholder 3"/>
          <p:cNvSpPr>
            <a:spLocks noGrp="1"/>
          </p:cNvSpPr>
          <p:nvPr>
            <p:ph type="sldNum" sz="quarter" idx="10"/>
          </p:nvPr>
        </p:nvSpPr>
        <p:spPr/>
        <p:txBody>
          <a:bodyPr/>
          <a:lstStyle/>
          <a:p>
            <a:fld id="{97310B76-0FAE-034B-95D7-9971F6BD21B9}" type="slidenum">
              <a:rPr lang="en-US" smtClean="0"/>
              <a:t>9</a:t>
            </a:fld>
            <a:endParaRPr lang="en-US"/>
          </a:p>
        </p:txBody>
      </p:sp>
    </p:spTree>
    <p:extLst>
      <p:ext uri="{BB962C8B-B14F-4D97-AF65-F5344CB8AC3E}">
        <p14:creationId xmlns:p14="http://schemas.microsoft.com/office/powerpoint/2010/main" val="2273972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oxyge</a:t>
            </a:r>
            <a:r>
              <a:rPr lang="en-US" baseline="0" dirty="0"/>
              <a:t>n </a:t>
            </a:r>
            <a:r>
              <a:rPr lang="en-US" baseline="0" dirty="0" err="1"/>
              <a:t>consumpiton</a:t>
            </a:r>
            <a:r>
              <a:rPr lang="en-US" baseline="0" dirty="0"/>
              <a:t> </a:t>
            </a:r>
            <a:r>
              <a:rPr lang="mr-IN" baseline="0" dirty="0"/>
              <a:t>–</a:t>
            </a:r>
            <a:r>
              <a:rPr lang="en-US" baseline="0" dirty="0"/>
              <a:t> ex surface</a:t>
            </a:r>
            <a:endParaRPr lang="en-US" dirty="0"/>
          </a:p>
        </p:txBody>
      </p:sp>
      <p:sp>
        <p:nvSpPr>
          <p:cNvPr id="4" name="Slide Number Placeholder 3"/>
          <p:cNvSpPr>
            <a:spLocks noGrp="1"/>
          </p:cNvSpPr>
          <p:nvPr>
            <p:ph type="sldNum" sz="quarter" idx="10"/>
          </p:nvPr>
        </p:nvSpPr>
        <p:spPr/>
        <p:txBody>
          <a:bodyPr/>
          <a:lstStyle/>
          <a:p>
            <a:fld id="{97310B76-0FAE-034B-95D7-9971F6BD21B9}" type="slidenum">
              <a:rPr lang="en-US" smtClean="0"/>
              <a:t>10</a:t>
            </a:fld>
            <a:endParaRPr lang="en-US"/>
          </a:p>
        </p:txBody>
      </p:sp>
    </p:spTree>
    <p:extLst>
      <p:ext uri="{BB962C8B-B14F-4D97-AF65-F5344CB8AC3E}">
        <p14:creationId xmlns:p14="http://schemas.microsoft.com/office/powerpoint/2010/main" val="2046857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oxyge</a:t>
            </a:r>
            <a:r>
              <a:rPr lang="en-US" baseline="0" dirty="0"/>
              <a:t>n </a:t>
            </a:r>
            <a:r>
              <a:rPr lang="en-US" baseline="0" dirty="0" err="1"/>
              <a:t>consumpiton</a:t>
            </a:r>
            <a:r>
              <a:rPr lang="en-US" baseline="0" dirty="0"/>
              <a:t> </a:t>
            </a:r>
            <a:r>
              <a:rPr lang="mr-IN" baseline="0" dirty="0"/>
              <a:t>–</a:t>
            </a:r>
            <a:r>
              <a:rPr lang="en-US" baseline="0" dirty="0"/>
              <a:t> ex surface</a:t>
            </a:r>
            <a:endParaRPr lang="en-US" dirty="0"/>
          </a:p>
        </p:txBody>
      </p:sp>
      <p:sp>
        <p:nvSpPr>
          <p:cNvPr id="4" name="Slide Number Placeholder 3"/>
          <p:cNvSpPr>
            <a:spLocks noGrp="1"/>
          </p:cNvSpPr>
          <p:nvPr>
            <p:ph type="sldNum" sz="quarter" idx="10"/>
          </p:nvPr>
        </p:nvSpPr>
        <p:spPr/>
        <p:txBody>
          <a:bodyPr/>
          <a:lstStyle/>
          <a:p>
            <a:fld id="{97310B76-0FAE-034B-95D7-9971F6BD21B9}" type="slidenum">
              <a:rPr lang="en-US" smtClean="0"/>
              <a:t>11</a:t>
            </a:fld>
            <a:endParaRPr lang="en-US"/>
          </a:p>
        </p:txBody>
      </p:sp>
    </p:spTree>
    <p:extLst>
      <p:ext uri="{BB962C8B-B14F-4D97-AF65-F5344CB8AC3E}">
        <p14:creationId xmlns:p14="http://schemas.microsoft.com/office/powerpoint/2010/main" val="2046857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47.13 A Signal-Transduction Pathway Connects Light Absorption to Changes in </a:t>
            </a:r>
            <a:r>
              <a:rPr lang="en-US" dirty="0" err="1"/>
              <a:t>Membr</a:t>
            </a:r>
            <a:endParaRPr lang="en-US" dirty="0"/>
          </a:p>
          <a:p>
            <a:endParaRPr lang="en-US" dirty="0"/>
          </a:p>
          <a:p>
            <a:r>
              <a:rPr lang="en-US" dirty="0" err="1"/>
              <a:t>ane</a:t>
            </a:r>
            <a:r>
              <a:rPr lang="en-US" dirty="0"/>
              <a:t> Potential.</a:t>
            </a:r>
          </a:p>
          <a:p>
            <a:endParaRPr lang="en-US" dirty="0"/>
          </a:p>
          <a:p>
            <a:r>
              <a:rPr lang="en-US" sz="1200" dirty="0">
                <a:effectLst/>
                <a:latin typeface="Times New Roman"/>
                <a:ea typeface="Times New Roman"/>
                <a:cs typeface="Times New Roman"/>
                <a:sym typeface="Times New Roman"/>
              </a:rPr>
              <a:t>In vertebrates, the molecular basis of vision is a shape change in retinal that closes ion channels and decreases the amount of neurotransmitter being released to the sensory neuron. In rod cells, electrical activity across the membrane, as well as </a:t>
            </a:r>
            <a:r>
              <a:rPr lang="en-US" sz="1200" dirty="0" err="1">
                <a:effectLst/>
                <a:latin typeface="Times New Roman"/>
                <a:ea typeface="Times New Roman"/>
                <a:cs typeface="Times New Roman"/>
                <a:sym typeface="Times New Roman"/>
              </a:rPr>
              <a:t>neu</a:t>
            </a:r>
            <a:r>
              <a:rPr lang="en-US" sz="1200" dirty="0">
                <a:effectLst/>
                <a:latin typeface="Times New Roman"/>
                <a:ea typeface="Times New Roman"/>
                <a:cs typeface="Times New Roman"/>
                <a:sym typeface="Times New Roman"/>
              </a:rPr>
              <a:t>- </a:t>
            </a:r>
            <a:r>
              <a:rPr lang="en-US" sz="1200" dirty="0" err="1">
                <a:effectLst/>
                <a:latin typeface="Times New Roman"/>
                <a:ea typeface="Times New Roman"/>
                <a:cs typeface="Times New Roman"/>
                <a:sym typeface="Times New Roman"/>
              </a:rPr>
              <a:t>rotransmitter</a:t>
            </a:r>
            <a:r>
              <a:rPr lang="en-US" sz="1200" dirty="0">
                <a:effectLst/>
                <a:latin typeface="Times New Roman"/>
                <a:ea typeface="Times New Roman"/>
                <a:cs typeface="Times New Roman"/>
                <a:sym typeface="Times New Roman"/>
              </a:rPr>
              <a:t> release, are maximized in the dark. When retinal has not been activated by light, sodium channels in the rod’s plasma membrane are open (</a:t>
            </a:r>
            <a:r>
              <a:rPr lang="en-US" sz="1200" b="1" dirty="0">
                <a:effectLst/>
                <a:latin typeface="Times New Roman"/>
                <a:ea typeface="Times New Roman"/>
                <a:cs typeface="Times New Roman"/>
                <a:sym typeface="Times New Roman"/>
              </a:rPr>
              <a:t>FIGURE 47.13a</a:t>
            </a:r>
            <a:r>
              <a:rPr lang="en-US" sz="1200" dirty="0">
                <a:effectLst/>
                <a:latin typeface="Times New Roman"/>
                <a:ea typeface="Times New Roman"/>
                <a:cs typeface="Times New Roman"/>
                <a:sym typeface="Times New Roman"/>
              </a:rPr>
              <a:t>), and entry of sodium continually depolarizes the rod cells. Exposure to light transmits information by </a:t>
            </a:r>
            <a:r>
              <a:rPr lang="en-US" sz="1200" i="1" dirty="0">
                <a:effectLst/>
                <a:latin typeface="Times New Roman"/>
                <a:ea typeface="Times New Roman"/>
                <a:cs typeface="Times New Roman"/>
                <a:sym typeface="Times New Roman"/>
              </a:rPr>
              <a:t>inhibiting </a:t>
            </a:r>
            <a:r>
              <a:rPr lang="en-US" sz="1200" dirty="0">
                <a:effectLst/>
                <a:latin typeface="Times New Roman"/>
                <a:ea typeface="Times New Roman"/>
                <a:cs typeface="Times New Roman"/>
                <a:sym typeface="Times New Roman"/>
              </a:rPr>
              <a:t>both processes. </a:t>
            </a:r>
            <a:endParaRPr lang="en-US" dirty="0"/>
          </a:p>
          <a:p>
            <a:r>
              <a:rPr lang="en-US" sz="1200" b="1" dirty="0">
                <a:effectLst/>
                <a:latin typeface="Times New Roman"/>
                <a:ea typeface="Times New Roman"/>
                <a:cs typeface="Times New Roman"/>
                <a:sym typeface="Times New Roman"/>
              </a:rPr>
              <a:t>FIGURE 47.13b </a:t>
            </a:r>
            <a:r>
              <a:rPr lang="en-US" sz="1200" dirty="0">
                <a:effectLst/>
                <a:latin typeface="Times New Roman"/>
                <a:ea typeface="Times New Roman"/>
                <a:cs typeface="Times New Roman"/>
                <a:sym typeface="Times New Roman"/>
              </a:rPr>
              <a:t>shows how shutting down happens: </a:t>
            </a:r>
            <a:endParaRPr lang="en-US" dirty="0"/>
          </a:p>
          <a:p>
            <a:r>
              <a:rPr lang="en-US" sz="1200" b="1" dirty="0">
                <a:effectLst/>
                <a:latin typeface="Times New Roman"/>
                <a:ea typeface="Times New Roman"/>
                <a:cs typeface="Times New Roman"/>
                <a:sym typeface="Times New Roman"/>
              </a:rPr>
              <a:t>Rhodopsin is activated when light causes retinal to change </a:t>
            </a:r>
          </a:p>
          <a:p>
            <a:r>
              <a:rPr lang="en-US" sz="1200" b="1" dirty="0">
                <a:effectLst/>
                <a:latin typeface="Times New Roman"/>
                <a:ea typeface="Times New Roman"/>
                <a:cs typeface="Times New Roman"/>
                <a:sym typeface="Times New Roman"/>
              </a:rPr>
              <a:t>shape from the </a:t>
            </a:r>
            <a:r>
              <a:rPr lang="en-US" sz="1200" b="1" i="1" dirty="0" err="1">
                <a:effectLst/>
                <a:latin typeface="Times New Roman"/>
                <a:ea typeface="Times New Roman"/>
                <a:cs typeface="Times New Roman"/>
                <a:sym typeface="Times New Roman"/>
              </a:rPr>
              <a:t>cis</a:t>
            </a:r>
            <a:r>
              <a:rPr lang="en-US" sz="1200" b="1" i="1" dirty="0">
                <a:effectLst/>
                <a:latin typeface="Times New Roman"/>
                <a:ea typeface="Times New Roman"/>
                <a:cs typeface="Times New Roman"/>
                <a:sym typeface="Times New Roman"/>
              </a:rPr>
              <a:t> </a:t>
            </a:r>
            <a:r>
              <a:rPr lang="en-US" sz="1200" b="1" dirty="0">
                <a:effectLst/>
                <a:latin typeface="Times New Roman"/>
                <a:ea typeface="Times New Roman"/>
                <a:cs typeface="Times New Roman"/>
                <a:sym typeface="Times New Roman"/>
              </a:rPr>
              <a:t>to </a:t>
            </a:r>
            <a:r>
              <a:rPr lang="en-US" sz="1200" b="1" i="1" dirty="0">
                <a:effectLst/>
                <a:latin typeface="Times New Roman"/>
                <a:ea typeface="Times New Roman"/>
                <a:cs typeface="Times New Roman"/>
                <a:sym typeface="Times New Roman"/>
              </a:rPr>
              <a:t>trans </a:t>
            </a:r>
            <a:r>
              <a:rPr lang="en-US" sz="1200" b="1" dirty="0">
                <a:effectLst/>
                <a:latin typeface="Times New Roman"/>
                <a:ea typeface="Times New Roman"/>
                <a:cs typeface="Times New Roman"/>
                <a:sym typeface="Times New Roman"/>
              </a:rPr>
              <a:t>conformation. </a:t>
            </a:r>
          </a:p>
          <a:p>
            <a:r>
              <a:rPr lang="en-US" sz="1200" b="1" dirty="0">
                <a:effectLst/>
                <a:latin typeface="Times New Roman"/>
                <a:ea typeface="Times New Roman"/>
                <a:cs typeface="Times New Roman"/>
                <a:sym typeface="Times New Roman"/>
              </a:rPr>
              <a:t>Rhodopsin activation causes a membrane-bound molecule called </a:t>
            </a:r>
            <a:r>
              <a:rPr lang="en-US" sz="1200" b="1" dirty="0" err="1">
                <a:effectLst/>
                <a:latin typeface="Times New Roman"/>
                <a:ea typeface="Times New Roman"/>
                <a:cs typeface="Times New Roman"/>
                <a:sym typeface="Times New Roman"/>
              </a:rPr>
              <a:t>transducin</a:t>
            </a:r>
            <a:r>
              <a:rPr lang="en-US" sz="1200" b="1" dirty="0">
                <a:effectLst/>
                <a:latin typeface="Times New Roman"/>
                <a:ea typeface="Times New Roman"/>
                <a:cs typeface="Times New Roman"/>
                <a:sym typeface="Times New Roman"/>
              </a:rPr>
              <a:t> to activate the enzyme </a:t>
            </a:r>
            <a:r>
              <a:rPr lang="en-US" sz="1200" b="1" dirty="0" err="1">
                <a:effectLst/>
                <a:latin typeface="Times New Roman"/>
                <a:ea typeface="Times New Roman"/>
                <a:cs typeface="Times New Roman"/>
                <a:sym typeface="Times New Roman"/>
              </a:rPr>
              <a:t>phosphodiesterase</a:t>
            </a:r>
            <a:r>
              <a:rPr lang="en-US" sz="1200" b="1" dirty="0">
                <a:effectLst/>
                <a:latin typeface="Times New Roman"/>
                <a:ea typeface="Times New Roman"/>
                <a:cs typeface="Times New Roman"/>
                <a:sym typeface="Times New Roman"/>
              </a:rPr>
              <a:t> (PDE). </a:t>
            </a:r>
          </a:p>
          <a:p>
            <a:r>
              <a:rPr lang="en-US" sz="1200" b="1" dirty="0">
                <a:effectLst/>
                <a:latin typeface="Times New Roman"/>
                <a:ea typeface="Times New Roman"/>
                <a:cs typeface="Times New Roman"/>
                <a:sym typeface="Times New Roman"/>
              </a:rPr>
              <a:t>PDE breaks down a nucleotide called cyclic </a:t>
            </a:r>
            <a:r>
              <a:rPr lang="en-US" sz="1200" b="1" dirty="0" err="1">
                <a:effectLst/>
                <a:latin typeface="Times New Roman"/>
                <a:ea typeface="Times New Roman"/>
                <a:cs typeface="Times New Roman"/>
                <a:sym typeface="Times New Roman"/>
              </a:rPr>
              <a:t>guanosine</a:t>
            </a:r>
            <a:r>
              <a:rPr lang="en-US" sz="1200" b="1" dirty="0">
                <a:effectLst/>
                <a:latin typeface="Times New Roman"/>
                <a:ea typeface="Times New Roman"/>
                <a:cs typeface="Times New Roman"/>
                <a:sym typeface="Times New Roman"/>
              </a:rPr>
              <a:t> </a:t>
            </a:r>
            <a:r>
              <a:rPr lang="en-US" sz="1200" b="1" dirty="0" err="1">
                <a:effectLst/>
                <a:latin typeface="Times New Roman"/>
                <a:ea typeface="Times New Roman"/>
                <a:cs typeface="Times New Roman"/>
                <a:sym typeface="Times New Roman"/>
              </a:rPr>
              <a:t>mo</a:t>
            </a:r>
            <a:r>
              <a:rPr lang="en-US" sz="1200" b="1" dirty="0">
                <a:effectLst/>
                <a:latin typeface="Times New Roman"/>
                <a:ea typeface="Times New Roman"/>
                <a:cs typeface="Times New Roman"/>
                <a:sym typeface="Times New Roman"/>
              </a:rPr>
              <a:t>- </a:t>
            </a:r>
            <a:r>
              <a:rPr lang="en-US" sz="1200" b="1" dirty="0" err="1">
                <a:effectLst/>
                <a:latin typeface="Times New Roman"/>
                <a:ea typeface="Times New Roman"/>
                <a:cs typeface="Times New Roman"/>
                <a:sym typeface="Times New Roman"/>
              </a:rPr>
              <a:t>nophosphate</a:t>
            </a:r>
            <a:r>
              <a:rPr lang="en-US" sz="1200" b="1" dirty="0">
                <a:effectLst/>
                <a:latin typeface="Times New Roman"/>
                <a:ea typeface="Times New Roman"/>
                <a:cs typeface="Times New Roman"/>
                <a:sym typeface="Times New Roman"/>
              </a:rPr>
              <a:t> (</a:t>
            </a:r>
            <a:r>
              <a:rPr lang="en-US" sz="1200" b="1" dirty="0" err="1">
                <a:effectLst/>
                <a:latin typeface="Times New Roman"/>
                <a:ea typeface="Times New Roman"/>
                <a:cs typeface="Times New Roman"/>
                <a:sym typeface="Times New Roman"/>
              </a:rPr>
              <a:t>cGMP</a:t>
            </a:r>
            <a:r>
              <a:rPr lang="en-US" sz="1200" b="1" dirty="0">
                <a:effectLst/>
                <a:latin typeface="Times New Roman"/>
                <a:ea typeface="Times New Roman"/>
                <a:cs typeface="Times New Roman"/>
                <a:sym typeface="Times New Roman"/>
              </a:rPr>
              <a:t>) to </a:t>
            </a:r>
            <a:r>
              <a:rPr lang="en-US" sz="1200" b="1" dirty="0" err="1">
                <a:effectLst/>
                <a:latin typeface="Times New Roman"/>
                <a:ea typeface="Times New Roman"/>
                <a:cs typeface="Times New Roman"/>
                <a:sym typeface="Times New Roman"/>
              </a:rPr>
              <a:t>guanosine</a:t>
            </a:r>
            <a:r>
              <a:rPr lang="en-US" sz="1200" b="1" dirty="0">
                <a:effectLst/>
                <a:latin typeface="Times New Roman"/>
                <a:ea typeface="Times New Roman"/>
                <a:cs typeface="Times New Roman"/>
                <a:sym typeface="Times New Roman"/>
              </a:rPr>
              <a:t> monophosphate (GMP). </a:t>
            </a:r>
          </a:p>
          <a:p>
            <a:r>
              <a:rPr lang="en-US" sz="1200" b="1" dirty="0">
                <a:effectLst/>
                <a:latin typeface="Times New Roman"/>
                <a:ea typeface="Times New Roman"/>
                <a:cs typeface="Times New Roman"/>
                <a:sym typeface="Times New Roman"/>
              </a:rPr>
              <a:t>As </a:t>
            </a:r>
            <a:r>
              <a:rPr lang="en-US" sz="1200" b="1" dirty="0" err="1">
                <a:effectLst/>
                <a:latin typeface="Times New Roman"/>
                <a:ea typeface="Times New Roman"/>
                <a:cs typeface="Times New Roman"/>
                <a:sym typeface="Times New Roman"/>
              </a:rPr>
              <a:t>cGMP</a:t>
            </a:r>
            <a:r>
              <a:rPr lang="en-US" sz="1200" b="1" dirty="0">
                <a:effectLst/>
                <a:latin typeface="Times New Roman"/>
                <a:ea typeface="Times New Roman"/>
                <a:cs typeface="Times New Roman"/>
                <a:sym typeface="Times New Roman"/>
              </a:rPr>
              <a:t> levels decline, </a:t>
            </a:r>
            <a:r>
              <a:rPr lang="en-US" sz="1200" b="1" dirty="0" err="1">
                <a:effectLst/>
                <a:latin typeface="Times New Roman"/>
                <a:ea typeface="Times New Roman"/>
                <a:cs typeface="Times New Roman"/>
                <a:sym typeface="Times New Roman"/>
              </a:rPr>
              <a:t>cGMP</a:t>
            </a:r>
            <a:r>
              <a:rPr lang="en-US" sz="1200" b="1" dirty="0">
                <a:effectLst/>
                <a:latin typeface="Times New Roman"/>
                <a:ea typeface="Times New Roman"/>
                <a:cs typeface="Times New Roman"/>
                <a:sym typeface="Times New Roman"/>
              </a:rPr>
              <a:t>-gated sodium channels in the plasma membrane of the rod cell close. </a:t>
            </a:r>
          </a:p>
          <a:p>
            <a:r>
              <a:rPr lang="en-US" sz="1200" b="1" dirty="0">
                <a:effectLst/>
                <a:latin typeface="Times New Roman"/>
                <a:ea typeface="Times New Roman"/>
                <a:cs typeface="Times New Roman"/>
                <a:sym typeface="Times New Roman"/>
              </a:rPr>
              <a:t>When sodium channels close, Na+ entry decreases and the membrane hyperpolarizes. </a:t>
            </a:r>
          </a:p>
          <a:p>
            <a:endParaRPr lang="en-US" dirty="0"/>
          </a:p>
        </p:txBody>
      </p:sp>
      <p:sp>
        <p:nvSpPr>
          <p:cNvPr id="4" name="Slide Number Placeholder 3"/>
          <p:cNvSpPr>
            <a:spLocks noGrp="1"/>
          </p:cNvSpPr>
          <p:nvPr>
            <p:ph type="sldNum" sz="quarter" idx="10"/>
          </p:nvPr>
        </p:nvSpPr>
        <p:spPr/>
        <p:txBody>
          <a:bodyPr/>
          <a:lstStyle/>
          <a:p>
            <a:fld id="{97310B76-0FAE-034B-95D7-9971F6BD21B9}" type="slidenum">
              <a:rPr lang="en-US" smtClean="0"/>
              <a:t>27</a:t>
            </a:fld>
            <a:endParaRPr lang="en-US"/>
          </a:p>
        </p:txBody>
      </p:sp>
    </p:spTree>
    <p:extLst>
      <p:ext uri="{BB962C8B-B14F-4D97-AF65-F5344CB8AC3E}">
        <p14:creationId xmlns:p14="http://schemas.microsoft.com/office/powerpoint/2010/main" val="3098312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D1AB487-8550-45EB-B126-79BE5CE86D6A}" type="datetimeFigureOut">
              <a:rPr lang="en-US" smtClean="0"/>
              <a:t>1/18/19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4D664-FC64-4B3E-BBE6-A1EA2D578CC6}" type="slidenum">
              <a:rPr lang="en-US" smtClean="0"/>
              <a:t>‹#›</a:t>
            </a:fld>
            <a:endParaRPr lang="en-US"/>
          </a:p>
        </p:txBody>
      </p:sp>
    </p:spTree>
    <p:extLst>
      <p:ext uri="{BB962C8B-B14F-4D97-AF65-F5344CB8AC3E}">
        <p14:creationId xmlns:p14="http://schemas.microsoft.com/office/powerpoint/2010/main" val="256468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1AB487-8550-45EB-B126-79BE5CE86D6A}" type="datetimeFigureOut">
              <a:rPr lang="en-US" smtClean="0"/>
              <a:t>1/18/19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4D664-FC64-4B3E-BBE6-A1EA2D578CC6}" type="slidenum">
              <a:rPr lang="en-US" smtClean="0"/>
              <a:t>‹#›</a:t>
            </a:fld>
            <a:endParaRPr lang="en-US"/>
          </a:p>
        </p:txBody>
      </p:sp>
    </p:spTree>
    <p:extLst>
      <p:ext uri="{BB962C8B-B14F-4D97-AF65-F5344CB8AC3E}">
        <p14:creationId xmlns:p14="http://schemas.microsoft.com/office/powerpoint/2010/main" val="3130304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1AB487-8550-45EB-B126-79BE5CE86D6A}" type="datetimeFigureOut">
              <a:rPr lang="en-US" smtClean="0"/>
              <a:t>1/18/19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4D664-FC64-4B3E-BBE6-A1EA2D578CC6}" type="slidenum">
              <a:rPr lang="en-US" smtClean="0"/>
              <a:t>‹#›</a:t>
            </a:fld>
            <a:endParaRPr lang="en-US"/>
          </a:p>
        </p:txBody>
      </p:sp>
    </p:spTree>
    <p:extLst>
      <p:ext uri="{BB962C8B-B14F-4D97-AF65-F5344CB8AC3E}">
        <p14:creationId xmlns:p14="http://schemas.microsoft.com/office/powerpoint/2010/main" val="84231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1AB487-8550-45EB-B126-79BE5CE86D6A}" type="datetimeFigureOut">
              <a:rPr lang="en-US" smtClean="0"/>
              <a:t>1/18/19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4D664-FC64-4B3E-BBE6-A1EA2D578CC6}" type="slidenum">
              <a:rPr lang="en-US" smtClean="0"/>
              <a:t>‹#›</a:t>
            </a:fld>
            <a:endParaRPr lang="en-US"/>
          </a:p>
        </p:txBody>
      </p:sp>
    </p:spTree>
    <p:extLst>
      <p:ext uri="{BB962C8B-B14F-4D97-AF65-F5344CB8AC3E}">
        <p14:creationId xmlns:p14="http://schemas.microsoft.com/office/powerpoint/2010/main" val="4033313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D1AB487-8550-45EB-B126-79BE5CE86D6A}" type="datetimeFigureOut">
              <a:rPr lang="en-US" smtClean="0"/>
              <a:t>1/18/19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4D664-FC64-4B3E-BBE6-A1EA2D578CC6}" type="slidenum">
              <a:rPr lang="en-US" smtClean="0"/>
              <a:t>‹#›</a:t>
            </a:fld>
            <a:endParaRPr lang="en-US"/>
          </a:p>
        </p:txBody>
      </p:sp>
    </p:spTree>
    <p:extLst>
      <p:ext uri="{BB962C8B-B14F-4D97-AF65-F5344CB8AC3E}">
        <p14:creationId xmlns:p14="http://schemas.microsoft.com/office/powerpoint/2010/main" val="1964250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D1AB487-8550-45EB-B126-79BE5CE86D6A}" type="datetimeFigureOut">
              <a:rPr lang="en-US" smtClean="0"/>
              <a:t>1/18/19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4D664-FC64-4B3E-BBE6-A1EA2D578CC6}" type="slidenum">
              <a:rPr lang="en-US" smtClean="0"/>
              <a:t>‹#›</a:t>
            </a:fld>
            <a:endParaRPr lang="en-US"/>
          </a:p>
        </p:txBody>
      </p:sp>
    </p:spTree>
    <p:extLst>
      <p:ext uri="{BB962C8B-B14F-4D97-AF65-F5344CB8AC3E}">
        <p14:creationId xmlns:p14="http://schemas.microsoft.com/office/powerpoint/2010/main" val="1157500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D1AB487-8550-45EB-B126-79BE5CE86D6A}" type="datetimeFigureOut">
              <a:rPr lang="en-US" smtClean="0"/>
              <a:t>1/18/19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64D664-FC64-4B3E-BBE6-A1EA2D578CC6}" type="slidenum">
              <a:rPr lang="en-US" smtClean="0"/>
              <a:t>‹#›</a:t>
            </a:fld>
            <a:endParaRPr lang="en-US"/>
          </a:p>
        </p:txBody>
      </p:sp>
    </p:spTree>
    <p:extLst>
      <p:ext uri="{BB962C8B-B14F-4D97-AF65-F5344CB8AC3E}">
        <p14:creationId xmlns:p14="http://schemas.microsoft.com/office/powerpoint/2010/main" val="2246346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D1AB487-8550-45EB-B126-79BE5CE86D6A}" type="datetimeFigureOut">
              <a:rPr lang="en-US" smtClean="0"/>
              <a:t>1/18/19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64D664-FC64-4B3E-BBE6-A1EA2D578CC6}" type="slidenum">
              <a:rPr lang="en-US" smtClean="0"/>
              <a:t>‹#›</a:t>
            </a:fld>
            <a:endParaRPr lang="en-US"/>
          </a:p>
        </p:txBody>
      </p:sp>
    </p:spTree>
    <p:extLst>
      <p:ext uri="{BB962C8B-B14F-4D97-AF65-F5344CB8AC3E}">
        <p14:creationId xmlns:p14="http://schemas.microsoft.com/office/powerpoint/2010/main" val="3285657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1AB487-8550-45EB-B126-79BE5CE86D6A}" type="datetimeFigureOut">
              <a:rPr lang="en-US" smtClean="0"/>
              <a:t>1/18/19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64D664-FC64-4B3E-BBE6-A1EA2D578CC6}" type="slidenum">
              <a:rPr lang="en-US" smtClean="0"/>
              <a:t>‹#›</a:t>
            </a:fld>
            <a:endParaRPr lang="en-US"/>
          </a:p>
        </p:txBody>
      </p:sp>
    </p:spTree>
    <p:extLst>
      <p:ext uri="{BB962C8B-B14F-4D97-AF65-F5344CB8AC3E}">
        <p14:creationId xmlns:p14="http://schemas.microsoft.com/office/powerpoint/2010/main" val="3301090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D1AB487-8550-45EB-B126-79BE5CE86D6A}" type="datetimeFigureOut">
              <a:rPr lang="en-US" smtClean="0"/>
              <a:t>1/18/19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4D664-FC64-4B3E-BBE6-A1EA2D578CC6}" type="slidenum">
              <a:rPr lang="en-US" smtClean="0"/>
              <a:t>‹#›</a:t>
            </a:fld>
            <a:endParaRPr lang="en-US"/>
          </a:p>
        </p:txBody>
      </p:sp>
    </p:spTree>
    <p:extLst>
      <p:ext uri="{BB962C8B-B14F-4D97-AF65-F5344CB8AC3E}">
        <p14:creationId xmlns:p14="http://schemas.microsoft.com/office/powerpoint/2010/main" val="1858402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D1AB487-8550-45EB-B126-79BE5CE86D6A}" type="datetimeFigureOut">
              <a:rPr lang="en-US" smtClean="0"/>
              <a:t>1/18/19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4D664-FC64-4B3E-BBE6-A1EA2D578CC6}" type="slidenum">
              <a:rPr lang="en-US" smtClean="0"/>
              <a:t>‹#›</a:t>
            </a:fld>
            <a:endParaRPr lang="en-US"/>
          </a:p>
        </p:txBody>
      </p:sp>
    </p:spTree>
    <p:extLst>
      <p:ext uri="{BB962C8B-B14F-4D97-AF65-F5344CB8AC3E}">
        <p14:creationId xmlns:p14="http://schemas.microsoft.com/office/powerpoint/2010/main" val="3283155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1AB487-8550-45EB-B126-79BE5CE86D6A}" type="datetimeFigureOut">
              <a:rPr lang="en-US" smtClean="0"/>
              <a:t>1/18/19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64D664-FC64-4B3E-BBE6-A1EA2D578CC6}" type="slidenum">
              <a:rPr lang="en-US" smtClean="0"/>
              <a:t>‹#›</a:t>
            </a:fld>
            <a:endParaRPr lang="en-US"/>
          </a:p>
        </p:txBody>
      </p:sp>
    </p:spTree>
    <p:extLst>
      <p:ext uri="{BB962C8B-B14F-4D97-AF65-F5344CB8AC3E}">
        <p14:creationId xmlns:p14="http://schemas.microsoft.com/office/powerpoint/2010/main" val="21984430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A0129-7D9F-084F-8A1F-3D2492DFD31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F6F615D-C1F4-104C-B153-4CF3670687D8}"/>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036739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723037"/>
            <a:ext cx="11010900" cy="5663089"/>
          </a:xfrm>
          <a:prstGeom prst="rect">
            <a:avLst/>
          </a:prstGeom>
        </p:spPr>
        <p:txBody>
          <a:bodyPr wrap="square">
            <a:spAutoFit/>
          </a:bodyPr>
          <a:lstStyle/>
          <a:p>
            <a:r>
              <a:rPr lang="en-US" sz="3600" b="1" dirty="0"/>
              <a:t>Which of the following does NOT relate to the hypothesis regarding the differences in mass specific BMR?</a:t>
            </a:r>
          </a:p>
          <a:p>
            <a:endParaRPr lang="en-US" sz="2000" dirty="0"/>
          </a:p>
          <a:p>
            <a:r>
              <a:rPr lang="en-US" sz="3600" dirty="0"/>
              <a:t>a. Fur density</a:t>
            </a:r>
          </a:p>
          <a:p>
            <a:endParaRPr lang="en-US" dirty="0"/>
          </a:p>
          <a:p>
            <a:r>
              <a:rPr lang="en-US" sz="3600" dirty="0"/>
              <a:t>b. Food digestion</a:t>
            </a:r>
          </a:p>
          <a:p>
            <a:endParaRPr lang="en-US" dirty="0"/>
          </a:p>
          <a:p>
            <a:r>
              <a:rPr lang="en-US" sz="3600" dirty="0"/>
              <a:t>c. Delivery of nutrients to tissues </a:t>
            </a:r>
          </a:p>
          <a:p>
            <a:endParaRPr lang="en-US" dirty="0"/>
          </a:p>
          <a:p>
            <a:r>
              <a:rPr lang="en-US" sz="3600" dirty="0"/>
              <a:t>d. Removal of wastes and excess heat</a:t>
            </a:r>
          </a:p>
          <a:p>
            <a:endParaRPr lang="en-US" sz="3600" dirty="0"/>
          </a:p>
        </p:txBody>
      </p:sp>
      <p:pic>
        <p:nvPicPr>
          <p:cNvPr id="6" name="Picture 5"/>
          <p:cNvPicPr>
            <a:picLocks noChangeAspect="1"/>
          </p:cNvPicPr>
          <p:nvPr/>
        </p:nvPicPr>
        <p:blipFill rotWithShape="1">
          <a:blip r:embed="rId3"/>
          <a:srcRect l="26220" r="23300"/>
          <a:stretch/>
        </p:blipFill>
        <p:spPr>
          <a:xfrm>
            <a:off x="11219935" y="5628003"/>
            <a:ext cx="970802" cy="1229997"/>
          </a:xfrm>
          <a:prstGeom prst="rect">
            <a:avLst/>
          </a:prstGeom>
        </p:spPr>
      </p:pic>
    </p:spTree>
    <p:extLst>
      <p:ext uri="{BB962C8B-B14F-4D97-AF65-F5344CB8AC3E}">
        <p14:creationId xmlns:p14="http://schemas.microsoft.com/office/powerpoint/2010/main" val="61727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723037"/>
            <a:ext cx="11010900" cy="5663089"/>
          </a:xfrm>
          <a:prstGeom prst="rect">
            <a:avLst/>
          </a:prstGeom>
        </p:spPr>
        <p:txBody>
          <a:bodyPr wrap="square">
            <a:spAutoFit/>
          </a:bodyPr>
          <a:lstStyle/>
          <a:p>
            <a:r>
              <a:rPr lang="en-US" sz="3600" b="1" dirty="0"/>
              <a:t>Which of the following does NOT relate to the hypothesis regarding the differences in mass specific BMR?</a:t>
            </a:r>
          </a:p>
          <a:p>
            <a:endParaRPr lang="en-US" sz="2000" dirty="0"/>
          </a:p>
          <a:p>
            <a:r>
              <a:rPr lang="en-US" sz="3600" b="1" dirty="0"/>
              <a:t>a. Fur density</a:t>
            </a:r>
          </a:p>
          <a:p>
            <a:endParaRPr lang="en-US" dirty="0"/>
          </a:p>
          <a:p>
            <a:r>
              <a:rPr lang="en-US" sz="3600" dirty="0"/>
              <a:t>b. Food digestion</a:t>
            </a:r>
          </a:p>
          <a:p>
            <a:endParaRPr lang="en-US" dirty="0"/>
          </a:p>
          <a:p>
            <a:r>
              <a:rPr lang="en-US" sz="3600" dirty="0"/>
              <a:t>c. Delivery of nutrients to tissues </a:t>
            </a:r>
          </a:p>
          <a:p>
            <a:endParaRPr lang="en-US" dirty="0"/>
          </a:p>
          <a:p>
            <a:r>
              <a:rPr lang="en-US" sz="3600" dirty="0"/>
              <a:t>d. Removal of wastes and excess heat</a:t>
            </a:r>
          </a:p>
          <a:p>
            <a:endParaRPr lang="en-US" sz="3600" dirty="0"/>
          </a:p>
        </p:txBody>
      </p:sp>
      <p:pic>
        <p:nvPicPr>
          <p:cNvPr id="6" name="Picture 5"/>
          <p:cNvPicPr>
            <a:picLocks noChangeAspect="1"/>
          </p:cNvPicPr>
          <p:nvPr/>
        </p:nvPicPr>
        <p:blipFill rotWithShape="1">
          <a:blip r:embed="rId3"/>
          <a:srcRect l="26220" r="23300"/>
          <a:stretch/>
        </p:blipFill>
        <p:spPr>
          <a:xfrm>
            <a:off x="11219935" y="5628003"/>
            <a:ext cx="970802" cy="1229997"/>
          </a:xfrm>
          <a:prstGeom prst="rect">
            <a:avLst/>
          </a:prstGeom>
        </p:spPr>
      </p:pic>
    </p:spTree>
    <p:extLst>
      <p:ext uri="{BB962C8B-B14F-4D97-AF65-F5344CB8AC3E}">
        <p14:creationId xmlns:p14="http://schemas.microsoft.com/office/powerpoint/2010/main" val="34010205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04824" y="199251"/>
            <a:ext cx="11420476" cy="1754327"/>
          </a:xfrm>
          <a:prstGeom prst="rect">
            <a:avLst/>
          </a:prstGeom>
          <a:noFill/>
        </p:spPr>
        <p:txBody>
          <a:bodyPr wrap="square" rtlCol="0">
            <a:spAutoFit/>
          </a:bodyPr>
          <a:lstStyle/>
          <a:p>
            <a:r>
              <a:rPr lang="en-US" sz="3600" b="1" dirty="0"/>
              <a:t>Under what conditions might a organism approaching the size of an elephant have a basal metabolic rate closer to that of an mouse? </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36103" y="5834095"/>
            <a:ext cx="1355897" cy="1011273"/>
          </a:xfrm>
          <a:prstGeom prst="rect">
            <a:avLst/>
          </a:prstGeom>
        </p:spPr>
      </p:pic>
      <p:pic>
        <p:nvPicPr>
          <p:cNvPr id="4" name="Picture 3"/>
          <p:cNvPicPr>
            <a:picLocks noChangeAspect="1"/>
          </p:cNvPicPr>
          <p:nvPr/>
        </p:nvPicPr>
        <p:blipFill>
          <a:blip r:embed="rId3"/>
          <a:stretch>
            <a:fillRect/>
          </a:stretch>
        </p:blipFill>
        <p:spPr>
          <a:xfrm>
            <a:off x="6788828" y="1673581"/>
            <a:ext cx="3926240" cy="3498852"/>
          </a:xfrm>
          <a:prstGeom prst="rect">
            <a:avLst/>
          </a:prstGeom>
        </p:spPr>
      </p:pic>
    </p:spTree>
    <p:extLst>
      <p:ext uri="{BB962C8B-B14F-4D97-AF65-F5344CB8AC3E}">
        <p14:creationId xmlns:p14="http://schemas.microsoft.com/office/powerpoint/2010/main" val="16265932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04824" y="199251"/>
            <a:ext cx="11420476" cy="1754327"/>
          </a:xfrm>
          <a:prstGeom prst="rect">
            <a:avLst/>
          </a:prstGeom>
          <a:noFill/>
        </p:spPr>
        <p:txBody>
          <a:bodyPr wrap="square" rtlCol="0">
            <a:spAutoFit/>
          </a:bodyPr>
          <a:lstStyle/>
          <a:p>
            <a:r>
              <a:rPr lang="en-US" sz="3600" b="1" dirty="0"/>
              <a:t>Under what conditions might a organism approaching the size of an elephant have a basal metabolic rate closer to that of an mouse? </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36103" y="5834095"/>
            <a:ext cx="1355897" cy="1011273"/>
          </a:xfrm>
          <a:prstGeom prst="rect">
            <a:avLst/>
          </a:prstGeom>
        </p:spPr>
      </p:pic>
      <p:pic>
        <p:nvPicPr>
          <p:cNvPr id="4" name="Picture 3"/>
          <p:cNvPicPr>
            <a:picLocks noChangeAspect="1"/>
          </p:cNvPicPr>
          <p:nvPr/>
        </p:nvPicPr>
        <p:blipFill>
          <a:blip r:embed="rId3"/>
          <a:stretch>
            <a:fillRect/>
          </a:stretch>
        </p:blipFill>
        <p:spPr>
          <a:xfrm>
            <a:off x="6788828" y="1673581"/>
            <a:ext cx="3926240" cy="3498852"/>
          </a:xfrm>
          <a:prstGeom prst="rect">
            <a:avLst/>
          </a:prstGeom>
        </p:spPr>
      </p:pic>
      <p:sp>
        <p:nvSpPr>
          <p:cNvPr id="2" name="TextBox 1"/>
          <p:cNvSpPr txBox="1"/>
          <p:nvPr/>
        </p:nvSpPr>
        <p:spPr>
          <a:xfrm>
            <a:off x="1139384" y="5448415"/>
            <a:ext cx="8441434" cy="646331"/>
          </a:xfrm>
          <a:prstGeom prst="rect">
            <a:avLst/>
          </a:prstGeom>
          <a:noFill/>
        </p:spPr>
        <p:txBody>
          <a:bodyPr wrap="none" rtlCol="0">
            <a:spAutoFit/>
          </a:bodyPr>
          <a:lstStyle/>
          <a:p>
            <a:r>
              <a:rPr lang="en-US" sz="3600" i="1" dirty="0"/>
              <a:t>What factors might contribute most to this?</a:t>
            </a:r>
          </a:p>
        </p:txBody>
      </p:sp>
    </p:spTree>
    <p:extLst>
      <p:ext uri="{BB962C8B-B14F-4D97-AF65-F5344CB8AC3E}">
        <p14:creationId xmlns:p14="http://schemas.microsoft.com/office/powerpoint/2010/main" val="9332069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9124" y="697738"/>
            <a:ext cx="10048875" cy="5058616"/>
          </a:xfrm>
          <a:prstGeom prst="rect">
            <a:avLst/>
          </a:prstGeom>
        </p:spPr>
        <p:txBody>
          <a:bodyPr wrap="square">
            <a:spAutoFit/>
          </a:bodyPr>
          <a:lstStyle/>
          <a:p>
            <a:pPr>
              <a:lnSpc>
                <a:spcPct val="107000"/>
              </a:lnSpc>
            </a:pPr>
            <a:r>
              <a:rPr lang="en-US" sz="3600" b="1" dirty="0">
                <a:effectLst/>
                <a:latin typeface="Calibri" panose="020F0502020204030204" pitchFamily="34" charset="0"/>
                <a:ea typeface="Times New Roman" panose="02020603050405020304" pitchFamily="18" charset="0"/>
                <a:cs typeface="Calibri" panose="020F0502020204030204" pitchFamily="34" charset="0"/>
              </a:rPr>
              <a:t>What is the most common means by which homeostasis is maintained?</a:t>
            </a:r>
            <a:endParaRPr lang="en-US" sz="36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en-US" sz="1000" dirty="0">
              <a:effectLst/>
              <a:latin typeface="Calibri" panose="020F0502020204030204" pitchFamily="34" charset="0"/>
              <a:ea typeface="Times New Roman" panose="02020603050405020304" pitchFamily="18" charset="0"/>
              <a:cs typeface="Calibri" panose="020F0502020204030204" pitchFamily="34" charset="0"/>
            </a:endParaRPr>
          </a:p>
          <a:p>
            <a:pPr>
              <a:lnSpc>
                <a:spcPct val="107000"/>
              </a:lnSpc>
            </a:pPr>
            <a:r>
              <a:rPr lang="en-US" sz="3600" dirty="0">
                <a:effectLst/>
                <a:latin typeface="Calibri" panose="020F0502020204030204" pitchFamily="34" charset="0"/>
                <a:ea typeface="Times New Roman" panose="02020603050405020304" pitchFamily="18" charset="0"/>
                <a:cs typeface="Calibri" panose="020F0502020204030204" pitchFamily="34" charset="0"/>
              </a:rPr>
              <a:t>a. Organization</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en-US" sz="1000" dirty="0">
              <a:effectLst/>
              <a:latin typeface="Calibri" panose="020F0502020204030204" pitchFamily="34" charset="0"/>
              <a:ea typeface="Times New Roman" panose="02020603050405020304" pitchFamily="18" charset="0"/>
              <a:cs typeface="Calibri" panose="020F0502020204030204" pitchFamily="34" charset="0"/>
            </a:endParaRPr>
          </a:p>
          <a:p>
            <a:pPr>
              <a:lnSpc>
                <a:spcPct val="107000"/>
              </a:lnSpc>
            </a:pPr>
            <a:r>
              <a:rPr lang="en-US" sz="3600" dirty="0">
                <a:effectLst/>
                <a:latin typeface="Calibri" panose="020F0502020204030204" pitchFamily="34" charset="0"/>
                <a:ea typeface="Times New Roman" panose="02020603050405020304" pitchFamily="18" charset="0"/>
                <a:cs typeface="Calibri" panose="020F0502020204030204" pitchFamily="34" charset="0"/>
              </a:rPr>
              <a:t>b. Negative feedback</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en-US" sz="1000" b="1" dirty="0">
              <a:effectLst/>
              <a:latin typeface="Calibri" panose="020F0502020204030204" pitchFamily="34" charset="0"/>
              <a:ea typeface="Times New Roman" panose="02020603050405020304" pitchFamily="18" charset="0"/>
              <a:cs typeface="Calibri" panose="020F0502020204030204" pitchFamily="34" charset="0"/>
            </a:endParaRPr>
          </a:p>
          <a:p>
            <a:pPr>
              <a:lnSpc>
                <a:spcPct val="107000"/>
              </a:lnSpc>
            </a:pPr>
            <a:r>
              <a:rPr lang="en-US" sz="3600" dirty="0">
                <a:effectLst/>
                <a:latin typeface="Calibri" panose="020F0502020204030204" pitchFamily="34" charset="0"/>
                <a:ea typeface="Times New Roman" panose="02020603050405020304" pitchFamily="18" charset="0"/>
                <a:cs typeface="Calibri" panose="020F0502020204030204" pitchFamily="34" charset="0"/>
              </a:rPr>
              <a:t>c. Responsiveness</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en-US" sz="1000" dirty="0">
              <a:effectLst/>
              <a:latin typeface="Calibri" panose="020F0502020204030204" pitchFamily="34" charset="0"/>
              <a:ea typeface="Times New Roman" panose="02020603050405020304" pitchFamily="18" charset="0"/>
              <a:cs typeface="Calibri" panose="020F0502020204030204" pitchFamily="34" charset="0"/>
            </a:endParaRPr>
          </a:p>
          <a:p>
            <a:pPr>
              <a:lnSpc>
                <a:spcPct val="107000"/>
              </a:lnSpc>
            </a:pPr>
            <a:r>
              <a:rPr lang="en-US" sz="3600" dirty="0">
                <a:effectLst/>
                <a:latin typeface="Calibri" panose="020F0502020204030204" pitchFamily="34" charset="0"/>
                <a:ea typeface="Times New Roman" panose="02020603050405020304" pitchFamily="18" charset="0"/>
                <a:cs typeface="Calibri" panose="020F0502020204030204" pitchFamily="34" charset="0"/>
              </a:rPr>
              <a:t>d. Positive feedback</a:t>
            </a:r>
          </a:p>
          <a:p>
            <a:pPr>
              <a:lnSpc>
                <a:spcPct val="107000"/>
              </a:lnSpc>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3600" dirty="0">
                <a:effectLst/>
                <a:latin typeface="Calibri" panose="020F0502020204030204" pitchFamily="34" charset="0"/>
                <a:ea typeface="Times New Roman" panose="02020603050405020304" pitchFamily="18" charset="0"/>
                <a:cs typeface="Calibri" panose="020F0502020204030204" pitchFamily="34" charset="0"/>
              </a:rPr>
              <a:t>e. Differentiation</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rotWithShape="1">
          <a:blip r:embed="rId2"/>
          <a:srcRect l="26220" r="23300"/>
          <a:stretch/>
        </p:blipFill>
        <p:spPr>
          <a:xfrm>
            <a:off x="11219935" y="5628003"/>
            <a:ext cx="970802" cy="1229997"/>
          </a:xfrm>
          <a:prstGeom prst="rect">
            <a:avLst/>
          </a:prstGeom>
        </p:spPr>
      </p:pic>
    </p:spTree>
    <p:extLst>
      <p:ext uri="{BB962C8B-B14F-4D97-AF65-F5344CB8AC3E}">
        <p14:creationId xmlns:p14="http://schemas.microsoft.com/office/powerpoint/2010/main" val="15353555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9124" y="697738"/>
            <a:ext cx="10048875" cy="5058616"/>
          </a:xfrm>
          <a:prstGeom prst="rect">
            <a:avLst/>
          </a:prstGeom>
        </p:spPr>
        <p:txBody>
          <a:bodyPr wrap="square">
            <a:spAutoFit/>
          </a:bodyPr>
          <a:lstStyle/>
          <a:p>
            <a:pPr>
              <a:lnSpc>
                <a:spcPct val="107000"/>
              </a:lnSpc>
            </a:pPr>
            <a:r>
              <a:rPr lang="en-US" sz="3600" b="1" dirty="0">
                <a:effectLst/>
                <a:latin typeface="Calibri" panose="020F0502020204030204" pitchFamily="34" charset="0"/>
                <a:ea typeface="Times New Roman" panose="02020603050405020304" pitchFamily="18" charset="0"/>
                <a:cs typeface="Calibri" panose="020F0502020204030204" pitchFamily="34" charset="0"/>
              </a:rPr>
              <a:t>What is the most common means by which homeostasis is maintained?</a:t>
            </a:r>
            <a:endParaRPr lang="en-US" sz="36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en-US" sz="1000" dirty="0">
              <a:effectLst/>
              <a:latin typeface="Calibri" panose="020F0502020204030204" pitchFamily="34" charset="0"/>
              <a:ea typeface="Times New Roman" panose="02020603050405020304" pitchFamily="18" charset="0"/>
              <a:cs typeface="Calibri" panose="020F0502020204030204" pitchFamily="34" charset="0"/>
            </a:endParaRPr>
          </a:p>
          <a:p>
            <a:pPr>
              <a:lnSpc>
                <a:spcPct val="107000"/>
              </a:lnSpc>
            </a:pPr>
            <a:r>
              <a:rPr lang="en-US" sz="3600" dirty="0">
                <a:effectLst/>
                <a:latin typeface="Calibri" panose="020F0502020204030204" pitchFamily="34" charset="0"/>
                <a:ea typeface="Times New Roman" panose="02020603050405020304" pitchFamily="18" charset="0"/>
                <a:cs typeface="Calibri" panose="020F0502020204030204" pitchFamily="34" charset="0"/>
              </a:rPr>
              <a:t>a. Organization</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en-US" sz="1000" dirty="0">
              <a:effectLst/>
              <a:latin typeface="Calibri" panose="020F0502020204030204" pitchFamily="34" charset="0"/>
              <a:ea typeface="Times New Roman" panose="02020603050405020304" pitchFamily="18" charset="0"/>
              <a:cs typeface="Calibri" panose="020F0502020204030204" pitchFamily="34" charset="0"/>
            </a:endParaRPr>
          </a:p>
          <a:p>
            <a:pPr>
              <a:lnSpc>
                <a:spcPct val="107000"/>
              </a:lnSpc>
            </a:pPr>
            <a:r>
              <a:rPr lang="en-US" sz="3600" b="1" dirty="0">
                <a:effectLst/>
                <a:latin typeface="Calibri" panose="020F0502020204030204" pitchFamily="34" charset="0"/>
                <a:ea typeface="Times New Roman" panose="02020603050405020304" pitchFamily="18" charset="0"/>
                <a:cs typeface="Calibri" panose="020F0502020204030204" pitchFamily="34" charset="0"/>
              </a:rPr>
              <a:t>b. Negative feedback</a:t>
            </a:r>
            <a:endParaRPr lang="en-US" sz="36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en-US" sz="1000" b="1" dirty="0">
              <a:effectLst/>
              <a:latin typeface="Calibri" panose="020F0502020204030204" pitchFamily="34" charset="0"/>
              <a:ea typeface="Times New Roman" panose="02020603050405020304" pitchFamily="18" charset="0"/>
              <a:cs typeface="Calibri" panose="020F0502020204030204" pitchFamily="34" charset="0"/>
            </a:endParaRPr>
          </a:p>
          <a:p>
            <a:pPr>
              <a:lnSpc>
                <a:spcPct val="107000"/>
              </a:lnSpc>
            </a:pPr>
            <a:r>
              <a:rPr lang="en-US" sz="3600" dirty="0">
                <a:effectLst/>
                <a:latin typeface="Calibri" panose="020F0502020204030204" pitchFamily="34" charset="0"/>
                <a:ea typeface="Times New Roman" panose="02020603050405020304" pitchFamily="18" charset="0"/>
                <a:cs typeface="Calibri" panose="020F0502020204030204" pitchFamily="34" charset="0"/>
              </a:rPr>
              <a:t>c. Responsiveness</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en-US" sz="1000" dirty="0">
              <a:effectLst/>
              <a:latin typeface="Calibri" panose="020F0502020204030204" pitchFamily="34" charset="0"/>
              <a:ea typeface="Times New Roman" panose="02020603050405020304" pitchFamily="18" charset="0"/>
              <a:cs typeface="Calibri" panose="020F0502020204030204" pitchFamily="34" charset="0"/>
            </a:endParaRPr>
          </a:p>
          <a:p>
            <a:pPr>
              <a:lnSpc>
                <a:spcPct val="107000"/>
              </a:lnSpc>
            </a:pPr>
            <a:r>
              <a:rPr lang="en-US" sz="3600" dirty="0">
                <a:effectLst/>
                <a:latin typeface="Calibri" panose="020F0502020204030204" pitchFamily="34" charset="0"/>
                <a:ea typeface="Times New Roman" panose="02020603050405020304" pitchFamily="18" charset="0"/>
                <a:cs typeface="Calibri" panose="020F0502020204030204" pitchFamily="34" charset="0"/>
              </a:rPr>
              <a:t>d. Positive feedback</a:t>
            </a:r>
          </a:p>
          <a:p>
            <a:pPr>
              <a:lnSpc>
                <a:spcPct val="107000"/>
              </a:lnSpc>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3600" dirty="0">
                <a:effectLst/>
                <a:latin typeface="Calibri" panose="020F0502020204030204" pitchFamily="34" charset="0"/>
                <a:ea typeface="Times New Roman" panose="02020603050405020304" pitchFamily="18" charset="0"/>
                <a:cs typeface="Calibri" panose="020F0502020204030204" pitchFamily="34" charset="0"/>
              </a:rPr>
              <a:t>e. Differentiation</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rotWithShape="1">
          <a:blip r:embed="rId2"/>
          <a:srcRect l="26220" r="23300"/>
          <a:stretch/>
        </p:blipFill>
        <p:spPr>
          <a:xfrm>
            <a:off x="11219935" y="5628003"/>
            <a:ext cx="970802" cy="1229997"/>
          </a:xfrm>
          <a:prstGeom prst="rect">
            <a:avLst/>
          </a:prstGeom>
        </p:spPr>
      </p:pic>
    </p:spTree>
    <p:extLst>
      <p:ext uri="{BB962C8B-B14F-4D97-AF65-F5344CB8AC3E}">
        <p14:creationId xmlns:p14="http://schemas.microsoft.com/office/powerpoint/2010/main" val="35251926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9124" y="697738"/>
            <a:ext cx="10048875" cy="4470507"/>
          </a:xfrm>
          <a:prstGeom prst="rect">
            <a:avLst/>
          </a:prstGeom>
        </p:spPr>
        <p:txBody>
          <a:bodyPr wrap="square">
            <a:spAutoFit/>
          </a:bodyPr>
          <a:lstStyle/>
          <a:p>
            <a:pPr>
              <a:lnSpc>
                <a:spcPct val="107000"/>
              </a:lnSpc>
            </a:pPr>
            <a:r>
              <a:rPr lang="en-US" sz="3600" b="1" dirty="0">
                <a:effectLst/>
                <a:latin typeface="Calibri" panose="020F0502020204030204" pitchFamily="34" charset="0"/>
                <a:ea typeface="Times New Roman" panose="02020603050405020304" pitchFamily="18" charset="0"/>
                <a:cs typeface="Calibri" panose="020F0502020204030204" pitchFamily="34" charset="0"/>
              </a:rPr>
              <a:t>The three major players in the negative feedback system are?</a:t>
            </a:r>
            <a:endParaRPr lang="en-US" sz="36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en-US" sz="1000" dirty="0">
              <a:effectLst/>
              <a:latin typeface="Calibri" panose="020F0502020204030204" pitchFamily="34" charset="0"/>
              <a:ea typeface="Times New Roman" panose="02020603050405020304" pitchFamily="18" charset="0"/>
              <a:cs typeface="Calibri" panose="020F0502020204030204" pitchFamily="34" charset="0"/>
            </a:endParaRPr>
          </a:p>
          <a:p>
            <a:pPr>
              <a:lnSpc>
                <a:spcPct val="107000"/>
              </a:lnSpc>
            </a:pPr>
            <a:r>
              <a:rPr lang="en-US" sz="3600" dirty="0">
                <a:effectLst/>
                <a:latin typeface="Calibri" panose="020F0502020204030204" pitchFamily="34" charset="0"/>
                <a:ea typeface="Times New Roman" panose="02020603050405020304" pitchFamily="18" charset="0"/>
                <a:cs typeface="Calibri" panose="020F0502020204030204" pitchFamily="34" charset="0"/>
              </a:rPr>
              <a:t>a. tissue, cell, organ</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en-US" sz="1000" dirty="0">
              <a:effectLst/>
              <a:latin typeface="Calibri" panose="020F0502020204030204" pitchFamily="34" charset="0"/>
              <a:ea typeface="Times New Roman" panose="02020603050405020304" pitchFamily="18" charset="0"/>
              <a:cs typeface="Calibri" panose="020F0502020204030204" pitchFamily="34" charset="0"/>
            </a:endParaRPr>
          </a:p>
          <a:p>
            <a:pPr>
              <a:lnSpc>
                <a:spcPct val="107000"/>
              </a:lnSpc>
            </a:pPr>
            <a:r>
              <a:rPr lang="en-US" sz="3600" dirty="0">
                <a:effectLst/>
                <a:latin typeface="Calibri" panose="020F0502020204030204" pitchFamily="34" charset="0"/>
                <a:ea typeface="Times New Roman" panose="02020603050405020304" pitchFamily="18" charset="0"/>
                <a:cs typeface="Calibri" panose="020F0502020204030204" pitchFamily="34" charset="0"/>
              </a:rPr>
              <a:t>b. sensor, integrator, effector</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en-US" sz="1000" b="1" dirty="0">
              <a:effectLst/>
              <a:latin typeface="Calibri" panose="020F0502020204030204" pitchFamily="34" charset="0"/>
              <a:ea typeface="Times New Roman" panose="02020603050405020304" pitchFamily="18" charset="0"/>
              <a:cs typeface="Calibri" panose="020F0502020204030204" pitchFamily="34" charset="0"/>
            </a:endParaRPr>
          </a:p>
          <a:p>
            <a:pPr>
              <a:lnSpc>
                <a:spcPct val="107000"/>
              </a:lnSpc>
            </a:pPr>
            <a:r>
              <a:rPr lang="en-US" sz="3600" dirty="0">
                <a:effectLst/>
                <a:latin typeface="Calibri" panose="020F0502020204030204" pitchFamily="34" charset="0"/>
                <a:ea typeface="Times New Roman" panose="02020603050405020304" pitchFamily="18" charset="0"/>
                <a:cs typeface="Calibri" panose="020F0502020204030204" pitchFamily="34" charset="0"/>
              </a:rPr>
              <a:t>c. controller, thermostat, rheostat</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en-US" sz="1000" dirty="0">
              <a:effectLst/>
              <a:latin typeface="Calibri" panose="020F0502020204030204" pitchFamily="34" charset="0"/>
              <a:ea typeface="Times New Roman" panose="02020603050405020304" pitchFamily="18" charset="0"/>
              <a:cs typeface="Calibri" panose="020F0502020204030204" pitchFamily="34" charset="0"/>
            </a:endParaRPr>
          </a:p>
          <a:p>
            <a:pPr>
              <a:lnSpc>
                <a:spcPct val="107000"/>
              </a:lnSpc>
            </a:pPr>
            <a:r>
              <a:rPr lang="en-US" sz="3600" dirty="0">
                <a:effectLst/>
                <a:latin typeface="Calibri" panose="020F0502020204030204" pitchFamily="34" charset="0"/>
                <a:ea typeface="Times New Roman" panose="02020603050405020304" pitchFamily="18" charset="0"/>
                <a:cs typeface="Calibri" panose="020F0502020204030204" pitchFamily="34" charset="0"/>
              </a:rPr>
              <a:t>d. </a:t>
            </a:r>
            <a:r>
              <a:rPr lang="en-US" sz="3600" dirty="0">
                <a:latin typeface="Calibri" panose="020F0502020204030204" pitchFamily="34" charset="0"/>
                <a:ea typeface="Times New Roman" panose="02020603050405020304" pitchFamily="18" charset="0"/>
                <a:cs typeface="Calibri" panose="020F0502020204030204" pitchFamily="34" charset="0"/>
              </a:rPr>
              <a:t>sensor, set point, recorder</a:t>
            </a:r>
            <a:endParaRPr lang="en-US" sz="3600" dirty="0">
              <a:effectLst/>
              <a:latin typeface="Calibri" panose="020F0502020204030204" pitchFamily="34" charset="0"/>
              <a:ea typeface="Times New Roman" panose="02020603050405020304" pitchFamily="18" charset="0"/>
              <a:cs typeface="Calibri" panose="020F0502020204030204" pitchFamily="34" charset="0"/>
            </a:endParaRPr>
          </a:p>
          <a:p>
            <a:pPr>
              <a:lnSpc>
                <a:spcPct val="107000"/>
              </a:lnSpc>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rotWithShape="1">
          <a:blip r:embed="rId2"/>
          <a:srcRect l="26220" r="23300"/>
          <a:stretch/>
        </p:blipFill>
        <p:spPr>
          <a:xfrm>
            <a:off x="11219935" y="5628003"/>
            <a:ext cx="970802" cy="1229997"/>
          </a:xfrm>
          <a:prstGeom prst="rect">
            <a:avLst/>
          </a:prstGeom>
        </p:spPr>
      </p:pic>
    </p:spTree>
    <p:extLst>
      <p:ext uri="{BB962C8B-B14F-4D97-AF65-F5344CB8AC3E}">
        <p14:creationId xmlns:p14="http://schemas.microsoft.com/office/powerpoint/2010/main" val="8491824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9124" y="697738"/>
            <a:ext cx="10048875" cy="4470507"/>
          </a:xfrm>
          <a:prstGeom prst="rect">
            <a:avLst/>
          </a:prstGeom>
        </p:spPr>
        <p:txBody>
          <a:bodyPr wrap="square">
            <a:spAutoFit/>
          </a:bodyPr>
          <a:lstStyle/>
          <a:p>
            <a:pPr>
              <a:lnSpc>
                <a:spcPct val="107000"/>
              </a:lnSpc>
            </a:pPr>
            <a:r>
              <a:rPr lang="en-US" sz="3600" b="1" dirty="0">
                <a:effectLst/>
                <a:latin typeface="Calibri" panose="020F0502020204030204" pitchFamily="34" charset="0"/>
                <a:ea typeface="Times New Roman" panose="02020603050405020304" pitchFamily="18" charset="0"/>
                <a:cs typeface="Calibri" panose="020F0502020204030204" pitchFamily="34" charset="0"/>
              </a:rPr>
              <a:t>The three major players in the negative feedback system are?</a:t>
            </a:r>
            <a:endParaRPr lang="en-US" sz="36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en-US" sz="1000" dirty="0">
              <a:effectLst/>
              <a:latin typeface="Calibri" panose="020F0502020204030204" pitchFamily="34" charset="0"/>
              <a:ea typeface="Times New Roman" panose="02020603050405020304" pitchFamily="18" charset="0"/>
              <a:cs typeface="Calibri" panose="020F0502020204030204" pitchFamily="34" charset="0"/>
            </a:endParaRPr>
          </a:p>
          <a:p>
            <a:pPr>
              <a:lnSpc>
                <a:spcPct val="107000"/>
              </a:lnSpc>
            </a:pPr>
            <a:r>
              <a:rPr lang="en-US" sz="3600" dirty="0">
                <a:effectLst/>
                <a:latin typeface="Calibri" panose="020F0502020204030204" pitchFamily="34" charset="0"/>
                <a:ea typeface="Times New Roman" panose="02020603050405020304" pitchFamily="18" charset="0"/>
                <a:cs typeface="Calibri" panose="020F0502020204030204" pitchFamily="34" charset="0"/>
              </a:rPr>
              <a:t>a. tissue, cell, organ</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en-US" sz="1000" dirty="0">
              <a:effectLst/>
              <a:latin typeface="Calibri" panose="020F0502020204030204" pitchFamily="34" charset="0"/>
              <a:ea typeface="Times New Roman" panose="02020603050405020304" pitchFamily="18" charset="0"/>
              <a:cs typeface="Calibri" panose="020F0502020204030204" pitchFamily="34" charset="0"/>
            </a:endParaRPr>
          </a:p>
          <a:p>
            <a:pPr>
              <a:lnSpc>
                <a:spcPct val="107000"/>
              </a:lnSpc>
            </a:pPr>
            <a:r>
              <a:rPr lang="en-US" sz="3600" b="1" dirty="0">
                <a:effectLst/>
                <a:latin typeface="Calibri" panose="020F0502020204030204" pitchFamily="34" charset="0"/>
                <a:ea typeface="Times New Roman" panose="02020603050405020304" pitchFamily="18" charset="0"/>
                <a:cs typeface="Calibri" panose="020F0502020204030204" pitchFamily="34" charset="0"/>
              </a:rPr>
              <a:t>b. sensor, integrator, effector</a:t>
            </a:r>
            <a:endParaRPr lang="en-US" sz="36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en-US" sz="1000" b="1" dirty="0">
              <a:effectLst/>
              <a:latin typeface="Calibri" panose="020F0502020204030204" pitchFamily="34" charset="0"/>
              <a:ea typeface="Times New Roman" panose="02020603050405020304" pitchFamily="18" charset="0"/>
              <a:cs typeface="Calibri" panose="020F0502020204030204" pitchFamily="34" charset="0"/>
            </a:endParaRPr>
          </a:p>
          <a:p>
            <a:pPr>
              <a:lnSpc>
                <a:spcPct val="107000"/>
              </a:lnSpc>
            </a:pPr>
            <a:r>
              <a:rPr lang="en-US" sz="3600" dirty="0">
                <a:effectLst/>
                <a:latin typeface="Calibri" panose="020F0502020204030204" pitchFamily="34" charset="0"/>
                <a:ea typeface="Times New Roman" panose="02020603050405020304" pitchFamily="18" charset="0"/>
                <a:cs typeface="Calibri" panose="020F0502020204030204" pitchFamily="34" charset="0"/>
              </a:rPr>
              <a:t>c. controller, thermostat, rheostat</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en-US" sz="1000" dirty="0">
              <a:effectLst/>
              <a:latin typeface="Calibri" panose="020F0502020204030204" pitchFamily="34" charset="0"/>
              <a:ea typeface="Times New Roman" panose="02020603050405020304" pitchFamily="18" charset="0"/>
              <a:cs typeface="Calibri" panose="020F0502020204030204" pitchFamily="34" charset="0"/>
            </a:endParaRPr>
          </a:p>
          <a:p>
            <a:pPr>
              <a:lnSpc>
                <a:spcPct val="107000"/>
              </a:lnSpc>
            </a:pPr>
            <a:r>
              <a:rPr lang="en-US" sz="3600" dirty="0">
                <a:effectLst/>
                <a:latin typeface="Calibri" panose="020F0502020204030204" pitchFamily="34" charset="0"/>
                <a:ea typeface="Times New Roman" panose="02020603050405020304" pitchFamily="18" charset="0"/>
                <a:cs typeface="Calibri" panose="020F0502020204030204" pitchFamily="34" charset="0"/>
              </a:rPr>
              <a:t>d. </a:t>
            </a:r>
            <a:r>
              <a:rPr lang="en-US" sz="3600" dirty="0">
                <a:latin typeface="Calibri" panose="020F0502020204030204" pitchFamily="34" charset="0"/>
                <a:ea typeface="Times New Roman" panose="02020603050405020304" pitchFamily="18" charset="0"/>
                <a:cs typeface="Calibri" panose="020F0502020204030204" pitchFamily="34" charset="0"/>
              </a:rPr>
              <a:t>sensor, set point, recorder</a:t>
            </a:r>
            <a:endParaRPr lang="en-US" sz="3600" dirty="0">
              <a:effectLst/>
              <a:latin typeface="Calibri" panose="020F0502020204030204" pitchFamily="34" charset="0"/>
              <a:ea typeface="Times New Roman" panose="02020603050405020304" pitchFamily="18" charset="0"/>
              <a:cs typeface="Calibri" panose="020F0502020204030204" pitchFamily="34" charset="0"/>
            </a:endParaRPr>
          </a:p>
          <a:p>
            <a:pPr>
              <a:lnSpc>
                <a:spcPct val="107000"/>
              </a:lnSpc>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rotWithShape="1">
          <a:blip r:embed="rId2"/>
          <a:srcRect l="26220" r="23300"/>
          <a:stretch/>
        </p:blipFill>
        <p:spPr>
          <a:xfrm>
            <a:off x="11219935" y="5628003"/>
            <a:ext cx="970802" cy="1229997"/>
          </a:xfrm>
          <a:prstGeom prst="rect">
            <a:avLst/>
          </a:prstGeom>
        </p:spPr>
      </p:pic>
    </p:spTree>
    <p:extLst>
      <p:ext uri="{BB962C8B-B14F-4D97-AF65-F5344CB8AC3E}">
        <p14:creationId xmlns:p14="http://schemas.microsoft.com/office/powerpoint/2010/main" val="21393793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9126" y="695325"/>
            <a:ext cx="10972800" cy="2554545"/>
          </a:xfrm>
          <a:prstGeom prst="rect">
            <a:avLst/>
          </a:prstGeom>
          <a:noFill/>
        </p:spPr>
        <p:txBody>
          <a:bodyPr wrap="square" rtlCol="0">
            <a:spAutoFit/>
          </a:bodyPr>
          <a:lstStyle/>
          <a:p>
            <a:r>
              <a:rPr lang="en-US" sz="4000" dirty="0"/>
              <a:t>1. Consider an aquatic organism that is maintaining homeostasis with regard to </a:t>
            </a:r>
            <a:r>
              <a:rPr lang="en-US" sz="4000" dirty="0" err="1"/>
              <a:t>pH.</a:t>
            </a:r>
            <a:r>
              <a:rPr lang="en-US" sz="4000" dirty="0"/>
              <a:t> How might this occur? What are the sensors, integrator, and effector?</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36103" y="5834095"/>
            <a:ext cx="1355897" cy="1011273"/>
          </a:xfrm>
          <a:prstGeom prst="rect">
            <a:avLst/>
          </a:prstGeom>
        </p:spPr>
      </p:pic>
    </p:spTree>
    <p:extLst>
      <p:ext uri="{BB962C8B-B14F-4D97-AF65-F5344CB8AC3E}">
        <p14:creationId xmlns:p14="http://schemas.microsoft.com/office/powerpoint/2010/main" val="34014326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9126" y="695325"/>
            <a:ext cx="10972800" cy="2554545"/>
          </a:xfrm>
          <a:prstGeom prst="rect">
            <a:avLst/>
          </a:prstGeom>
          <a:noFill/>
        </p:spPr>
        <p:txBody>
          <a:bodyPr wrap="square" rtlCol="0">
            <a:spAutoFit/>
          </a:bodyPr>
          <a:lstStyle/>
          <a:p>
            <a:r>
              <a:rPr lang="en-US" sz="4000" dirty="0"/>
              <a:t>1. Consider an aquatic organism that is maintaining homeostasis with regard to </a:t>
            </a:r>
            <a:r>
              <a:rPr lang="en-US" sz="4000" dirty="0" err="1"/>
              <a:t>pH.</a:t>
            </a:r>
            <a:r>
              <a:rPr lang="en-US" sz="4000" dirty="0"/>
              <a:t> How might this occur? What are the sensors, integrator, and effector?</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36103" y="5834095"/>
            <a:ext cx="1355897" cy="1011273"/>
          </a:xfrm>
          <a:prstGeom prst="rect">
            <a:avLst/>
          </a:prstGeom>
        </p:spPr>
      </p:pic>
      <p:sp>
        <p:nvSpPr>
          <p:cNvPr id="2" name="TextBox 1"/>
          <p:cNvSpPr txBox="1"/>
          <p:nvPr/>
        </p:nvSpPr>
        <p:spPr>
          <a:xfrm>
            <a:off x="2255030" y="4486930"/>
            <a:ext cx="5665358" cy="646331"/>
          </a:xfrm>
          <a:prstGeom prst="rect">
            <a:avLst/>
          </a:prstGeom>
          <a:noFill/>
        </p:spPr>
        <p:txBody>
          <a:bodyPr wrap="none" rtlCol="0">
            <a:spAutoFit/>
          </a:bodyPr>
          <a:lstStyle/>
          <a:p>
            <a:r>
              <a:rPr lang="en-US" sz="3600" i="1" dirty="0"/>
              <a:t>How could this be improved?</a:t>
            </a:r>
          </a:p>
        </p:txBody>
      </p:sp>
    </p:spTree>
    <p:extLst>
      <p:ext uri="{BB962C8B-B14F-4D97-AF65-F5344CB8AC3E}">
        <p14:creationId xmlns:p14="http://schemas.microsoft.com/office/powerpoint/2010/main" val="664840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7426" y="207115"/>
            <a:ext cx="11779623" cy="4524315"/>
          </a:xfrm>
          <a:prstGeom prst="rect">
            <a:avLst/>
          </a:prstGeom>
          <a:noFill/>
        </p:spPr>
        <p:txBody>
          <a:bodyPr wrap="square" rtlCol="0">
            <a:spAutoFit/>
          </a:bodyPr>
          <a:lstStyle/>
          <a:p>
            <a:r>
              <a:rPr lang="en-US" sz="4800" dirty="0"/>
              <a:t>1. Grab a white board and sit in groups of 5</a:t>
            </a:r>
          </a:p>
          <a:p>
            <a:r>
              <a:rPr lang="en-US" sz="4800" dirty="0"/>
              <a:t>2. Question of the day is: </a:t>
            </a:r>
            <a:r>
              <a:rPr lang="en-US" sz="4800" b="1" dirty="0"/>
              <a:t>What is something that is not clear or something that could be be more accessible in terms of course logistics?</a:t>
            </a:r>
          </a:p>
          <a:p>
            <a:r>
              <a:rPr lang="en-US" sz="4800" dirty="0"/>
              <a:t>3. Do this separately then compare and rank.</a:t>
            </a:r>
          </a:p>
        </p:txBody>
      </p:sp>
    </p:spTree>
    <p:extLst>
      <p:ext uri="{BB962C8B-B14F-4D97-AF65-F5344CB8AC3E}">
        <p14:creationId xmlns:p14="http://schemas.microsoft.com/office/powerpoint/2010/main" val="1246002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7009818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7795" y="453081"/>
            <a:ext cx="11343502" cy="5909311"/>
          </a:xfrm>
          <a:prstGeom prst="rect">
            <a:avLst/>
          </a:prstGeom>
          <a:noFill/>
        </p:spPr>
        <p:txBody>
          <a:bodyPr wrap="square" rtlCol="0">
            <a:spAutoFit/>
          </a:bodyPr>
          <a:lstStyle/>
          <a:p>
            <a:r>
              <a:rPr lang="en-US" sz="5400" b="1" dirty="0"/>
              <a:t>Learning objectives:</a:t>
            </a:r>
          </a:p>
          <a:p>
            <a:endParaRPr lang="en-US" sz="3600" b="1" dirty="0"/>
          </a:p>
          <a:p>
            <a:r>
              <a:rPr lang="en-US" sz="3600" b="1" dirty="0"/>
              <a:t>	•	Understand how organisms convey information to the brain. </a:t>
            </a:r>
          </a:p>
          <a:p>
            <a:r>
              <a:rPr lang="en-US" sz="3600" b="1" dirty="0"/>
              <a:t>	•	Describe the different types of sensors.</a:t>
            </a:r>
          </a:p>
          <a:p>
            <a:r>
              <a:rPr lang="en-US" sz="3600" b="1" dirty="0"/>
              <a:t>	•	Describe how and why different organisms sense pressure</a:t>
            </a:r>
          </a:p>
          <a:p>
            <a:r>
              <a:rPr lang="en-US" sz="3600" b="1" dirty="0"/>
              <a:t>	•	Explain how light information can change membrane potential</a:t>
            </a:r>
          </a:p>
          <a:p>
            <a:endParaRPr lang="en-US" sz="3600" b="1" dirty="0"/>
          </a:p>
        </p:txBody>
      </p:sp>
    </p:spTree>
    <p:extLst>
      <p:ext uri="{BB962C8B-B14F-4D97-AF65-F5344CB8AC3E}">
        <p14:creationId xmlns:p14="http://schemas.microsoft.com/office/powerpoint/2010/main" val="13826282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9126" y="695325"/>
            <a:ext cx="10972800" cy="1323439"/>
          </a:xfrm>
          <a:prstGeom prst="rect">
            <a:avLst/>
          </a:prstGeom>
          <a:noFill/>
        </p:spPr>
        <p:txBody>
          <a:bodyPr wrap="square" rtlCol="0">
            <a:spAutoFit/>
          </a:bodyPr>
          <a:lstStyle/>
          <a:p>
            <a:r>
              <a:rPr lang="en-US" sz="4000" dirty="0"/>
              <a:t>1. What are the different types of sensory receptors?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36103" y="5834095"/>
            <a:ext cx="1355897" cy="1011273"/>
          </a:xfrm>
          <a:prstGeom prst="rect">
            <a:avLst/>
          </a:prstGeom>
        </p:spPr>
      </p:pic>
    </p:spTree>
    <p:extLst>
      <p:ext uri="{BB962C8B-B14F-4D97-AF65-F5344CB8AC3E}">
        <p14:creationId xmlns:p14="http://schemas.microsoft.com/office/powerpoint/2010/main" val="12026734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9126" y="695325"/>
            <a:ext cx="10972800" cy="5678477"/>
          </a:xfrm>
          <a:prstGeom prst="rect">
            <a:avLst/>
          </a:prstGeom>
          <a:noFill/>
        </p:spPr>
        <p:txBody>
          <a:bodyPr wrap="square" rtlCol="0">
            <a:spAutoFit/>
          </a:bodyPr>
          <a:lstStyle/>
          <a:p>
            <a:pPr marL="742950" indent="-742950">
              <a:buAutoNum type="arabicPeriod"/>
            </a:pPr>
            <a:r>
              <a:rPr lang="en-US" sz="4000" dirty="0"/>
              <a:t>What are the different types of sensory receptors?</a:t>
            </a:r>
            <a:br>
              <a:rPr lang="en-US" sz="4000" dirty="0"/>
            </a:br>
            <a:endParaRPr lang="en-US" sz="4000" dirty="0"/>
          </a:p>
          <a:p>
            <a:pPr marL="824483" lvl="1" indent="-379983" defTabSz="1300480">
              <a:spcBef>
                <a:spcPts val="600"/>
              </a:spcBef>
              <a:buClr>
                <a:srgbClr val="9D002D"/>
              </a:buClr>
              <a:buSzPct val="100000"/>
              <a:buChar char="–"/>
              <a:defRPr sz="3400" b="1">
                <a:latin typeface="Arial"/>
                <a:ea typeface="Arial"/>
                <a:cs typeface="Arial"/>
                <a:sym typeface="Arial"/>
              </a:defRPr>
            </a:pPr>
            <a:r>
              <a:rPr lang="en-US" sz="2400" dirty="0" err="1"/>
              <a:t>Nociceptors</a:t>
            </a:r>
            <a:r>
              <a:rPr lang="en-US" sz="2400" dirty="0"/>
              <a:t> - sense harmful stimuli such as tissue injury</a:t>
            </a:r>
          </a:p>
          <a:p>
            <a:pPr marL="824483" lvl="1" indent="-379983" defTabSz="1300480">
              <a:spcBef>
                <a:spcPts val="600"/>
              </a:spcBef>
              <a:buClr>
                <a:srgbClr val="9D002D"/>
              </a:buClr>
              <a:buSzPct val="100000"/>
              <a:buChar char="–"/>
              <a:defRPr sz="3400" b="1">
                <a:latin typeface="Arial"/>
                <a:ea typeface="Arial"/>
                <a:cs typeface="Arial"/>
                <a:sym typeface="Arial"/>
              </a:defRPr>
            </a:pPr>
            <a:r>
              <a:rPr lang="en-US" sz="2400" dirty="0" err="1"/>
              <a:t>Thermoreceptors</a:t>
            </a:r>
            <a:r>
              <a:rPr lang="en-US" sz="2400" dirty="0"/>
              <a:t> - detect changes in temperature</a:t>
            </a:r>
          </a:p>
          <a:p>
            <a:pPr marL="824483" lvl="1" indent="-379983" defTabSz="1300480">
              <a:spcBef>
                <a:spcPts val="600"/>
              </a:spcBef>
              <a:buClr>
                <a:srgbClr val="9D002D"/>
              </a:buClr>
              <a:buSzPct val="100000"/>
              <a:buChar char="–"/>
              <a:defRPr sz="3400" b="1">
                <a:latin typeface="Arial"/>
                <a:ea typeface="Arial"/>
                <a:cs typeface="Arial"/>
                <a:sym typeface="Arial"/>
              </a:defRPr>
            </a:pPr>
            <a:r>
              <a:rPr lang="en-US" sz="2400" dirty="0"/>
              <a:t>Mechanoreceptors - respond to distortion caused by pressure</a:t>
            </a:r>
          </a:p>
          <a:p>
            <a:pPr marL="824483" lvl="1" indent="-379983" defTabSz="1300480">
              <a:spcBef>
                <a:spcPts val="600"/>
              </a:spcBef>
              <a:buClr>
                <a:srgbClr val="9D002D"/>
              </a:buClr>
              <a:buSzPct val="100000"/>
              <a:buChar char="–"/>
              <a:defRPr sz="3400" b="1">
                <a:latin typeface="Arial"/>
                <a:ea typeface="Arial"/>
                <a:cs typeface="Arial"/>
                <a:sym typeface="Arial"/>
              </a:defRPr>
            </a:pPr>
            <a:r>
              <a:rPr lang="en-US" sz="2400" dirty="0"/>
              <a:t>Chemoreceptors - perceive the presence of specific molecules</a:t>
            </a:r>
          </a:p>
          <a:p>
            <a:pPr marL="824483" lvl="1" indent="-379983" defTabSz="1300480">
              <a:spcBef>
                <a:spcPts val="600"/>
              </a:spcBef>
              <a:buClr>
                <a:srgbClr val="9D002D"/>
              </a:buClr>
              <a:buSzPct val="100000"/>
              <a:buChar char="–"/>
              <a:defRPr sz="3400" b="1">
                <a:latin typeface="Arial"/>
                <a:ea typeface="Arial"/>
                <a:cs typeface="Arial"/>
                <a:sym typeface="Arial"/>
              </a:defRPr>
            </a:pPr>
            <a:r>
              <a:rPr lang="en-US" sz="2400" dirty="0"/>
              <a:t>Photoreceptors - respond to particular wavelengths of light</a:t>
            </a:r>
          </a:p>
          <a:p>
            <a:pPr marL="824483" lvl="1" indent="-379983" defTabSz="1300480">
              <a:spcBef>
                <a:spcPts val="600"/>
              </a:spcBef>
              <a:buClr>
                <a:srgbClr val="9D002D"/>
              </a:buClr>
              <a:buSzPct val="100000"/>
              <a:buChar char="–"/>
              <a:defRPr sz="3400" b="1">
                <a:latin typeface="Arial"/>
                <a:ea typeface="Arial"/>
                <a:cs typeface="Arial"/>
                <a:sym typeface="Arial"/>
              </a:defRPr>
            </a:pPr>
            <a:r>
              <a:rPr lang="en-US" sz="2400" dirty="0"/>
              <a:t>Electroreceptors - detect electrical fields</a:t>
            </a:r>
          </a:p>
          <a:p>
            <a:pPr marL="824483" lvl="1" indent="-379983" defTabSz="1300480">
              <a:spcBef>
                <a:spcPts val="600"/>
              </a:spcBef>
              <a:buClr>
                <a:srgbClr val="9D002D"/>
              </a:buClr>
              <a:buSzPct val="100000"/>
              <a:buChar char="–"/>
              <a:defRPr sz="3400" b="1">
                <a:latin typeface="Arial"/>
                <a:ea typeface="Arial"/>
                <a:cs typeface="Arial"/>
                <a:sym typeface="Arial"/>
              </a:defRPr>
            </a:pPr>
            <a:r>
              <a:rPr lang="en-US" sz="2400" dirty="0" err="1"/>
              <a:t>Magnetoreceptors</a:t>
            </a:r>
            <a:r>
              <a:rPr lang="en-US" sz="2400" dirty="0"/>
              <a:t> - detect magnet fields</a:t>
            </a:r>
          </a:p>
          <a:p>
            <a:pPr marL="742950" indent="-742950">
              <a:buAutoNum type="arabicPeriod"/>
            </a:pPr>
            <a:endParaRPr lang="en-US" sz="40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36103" y="5834095"/>
            <a:ext cx="1355897" cy="1011273"/>
          </a:xfrm>
          <a:prstGeom prst="rect">
            <a:avLst/>
          </a:prstGeom>
        </p:spPr>
      </p:pic>
    </p:spTree>
    <p:extLst>
      <p:ext uri="{BB962C8B-B14F-4D97-AF65-F5344CB8AC3E}">
        <p14:creationId xmlns:p14="http://schemas.microsoft.com/office/powerpoint/2010/main" val="42726209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9126" y="695325"/>
            <a:ext cx="10972800" cy="3170099"/>
          </a:xfrm>
          <a:prstGeom prst="rect">
            <a:avLst/>
          </a:prstGeom>
          <a:noFill/>
        </p:spPr>
        <p:txBody>
          <a:bodyPr wrap="square" rtlCol="0">
            <a:spAutoFit/>
          </a:bodyPr>
          <a:lstStyle/>
          <a:p>
            <a:pPr marL="742950" indent="-742950">
              <a:buAutoNum type="arabicPeriod"/>
            </a:pPr>
            <a:r>
              <a:rPr lang="en-US" sz="4000" dirty="0"/>
              <a:t>Sketch a the mammalian eye including and inset of the mechanisms by which light information is conveyed to the brain?</a:t>
            </a:r>
            <a:br>
              <a:rPr lang="en-US" sz="4000" dirty="0"/>
            </a:br>
            <a:endParaRPr lang="en-US" sz="4000" dirty="0"/>
          </a:p>
          <a:p>
            <a:endParaRPr lang="en-US" sz="4000" dirty="0"/>
          </a:p>
        </p:txBody>
      </p:sp>
      <p:pic>
        <p:nvPicPr>
          <p:cNvPr id="5" name="Picture 4"/>
          <p:cNvPicPr>
            <a:picLocks noChangeAspect="1"/>
          </p:cNvPicPr>
          <p:nvPr/>
        </p:nvPicPr>
        <p:blipFill>
          <a:blip r:embed="rId2"/>
          <a:stretch>
            <a:fillRect/>
          </a:stretch>
        </p:blipFill>
        <p:spPr>
          <a:xfrm>
            <a:off x="11030462" y="5507175"/>
            <a:ext cx="1161538" cy="1350825"/>
          </a:xfrm>
          <a:prstGeom prst="rect">
            <a:avLst/>
          </a:prstGeom>
        </p:spPr>
      </p:pic>
    </p:spTree>
    <p:extLst>
      <p:ext uri="{BB962C8B-B14F-4D97-AF65-F5344CB8AC3E}">
        <p14:creationId xmlns:p14="http://schemas.microsoft.com/office/powerpoint/2010/main" val="27475615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9126" y="695325"/>
            <a:ext cx="10972800" cy="3170099"/>
          </a:xfrm>
          <a:prstGeom prst="rect">
            <a:avLst/>
          </a:prstGeom>
          <a:noFill/>
        </p:spPr>
        <p:txBody>
          <a:bodyPr wrap="square" rtlCol="0">
            <a:spAutoFit/>
          </a:bodyPr>
          <a:lstStyle/>
          <a:p>
            <a:pPr marL="742950" indent="-742950">
              <a:buAutoNum type="arabicPeriod"/>
            </a:pPr>
            <a:r>
              <a:rPr lang="en-US" sz="4000" dirty="0"/>
              <a:t>Sketch a the mammalian eye including and inset of the mechanisms by which light information is conveyed to the brain?</a:t>
            </a:r>
            <a:br>
              <a:rPr lang="en-US" sz="4000" dirty="0"/>
            </a:br>
            <a:endParaRPr lang="en-US" sz="4000" dirty="0"/>
          </a:p>
          <a:p>
            <a:endParaRPr lang="en-US" sz="4000" dirty="0"/>
          </a:p>
        </p:txBody>
      </p:sp>
      <p:pic>
        <p:nvPicPr>
          <p:cNvPr id="5" name="Picture 4"/>
          <p:cNvPicPr>
            <a:picLocks noChangeAspect="1"/>
          </p:cNvPicPr>
          <p:nvPr/>
        </p:nvPicPr>
        <p:blipFill>
          <a:blip r:embed="rId2"/>
          <a:stretch>
            <a:fillRect/>
          </a:stretch>
        </p:blipFill>
        <p:spPr>
          <a:xfrm>
            <a:off x="11030462" y="5507175"/>
            <a:ext cx="1161538" cy="1350825"/>
          </a:xfrm>
          <a:prstGeom prst="rect">
            <a:avLst/>
          </a:prstGeom>
        </p:spPr>
      </p:pic>
    </p:spTree>
    <p:extLst>
      <p:ext uri="{BB962C8B-B14F-4D97-AF65-F5344CB8AC3E}">
        <p14:creationId xmlns:p14="http://schemas.microsoft.com/office/powerpoint/2010/main" val="11725595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9126" y="695325"/>
            <a:ext cx="10972800" cy="3170099"/>
          </a:xfrm>
          <a:prstGeom prst="rect">
            <a:avLst/>
          </a:prstGeom>
          <a:noFill/>
        </p:spPr>
        <p:txBody>
          <a:bodyPr wrap="square" rtlCol="0">
            <a:spAutoFit/>
          </a:bodyPr>
          <a:lstStyle/>
          <a:p>
            <a:pPr marL="742950" indent="-742950">
              <a:buAutoNum type="arabicPeriod"/>
            </a:pPr>
            <a:r>
              <a:rPr lang="en-US" sz="4000" dirty="0"/>
              <a:t>Sketch a the mammalian eye including and inset of the mechanisms by which light information is conveyed to the brain?</a:t>
            </a:r>
            <a:br>
              <a:rPr lang="en-US" sz="4000" dirty="0"/>
            </a:br>
            <a:endParaRPr lang="en-US" sz="4000" dirty="0"/>
          </a:p>
          <a:p>
            <a:endParaRPr lang="en-US" sz="4000" dirty="0"/>
          </a:p>
        </p:txBody>
      </p:sp>
      <p:pic>
        <p:nvPicPr>
          <p:cNvPr id="5" name="Picture 4"/>
          <p:cNvPicPr>
            <a:picLocks noChangeAspect="1"/>
          </p:cNvPicPr>
          <p:nvPr/>
        </p:nvPicPr>
        <p:blipFill>
          <a:blip r:embed="rId2"/>
          <a:stretch>
            <a:fillRect/>
          </a:stretch>
        </p:blipFill>
        <p:spPr>
          <a:xfrm>
            <a:off x="11030462" y="5507175"/>
            <a:ext cx="1161538" cy="1350825"/>
          </a:xfrm>
          <a:prstGeom prst="rect">
            <a:avLst/>
          </a:prstGeom>
        </p:spPr>
      </p:pic>
      <p:pic>
        <p:nvPicPr>
          <p:cNvPr id="6" name="47_11_vertebrate_eyes_U.jpg"/>
          <p:cNvPicPr>
            <a:picLocks noChangeAspect="1"/>
          </p:cNvPicPr>
          <p:nvPr/>
        </p:nvPicPr>
        <p:blipFill>
          <a:blip r:embed="rId3">
            <a:extLst/>
          </a:blip>
          <a:srcRect b="5157"/>
          <a:stretch>
            <a:fillRect/>
          </a:stretch>
        </p:blipFill>
        <p:spPr>
          <a:xfrm>
            <a:off x="296716" y="2614256"/>
            <a:ext cx="6978725" cy="2525819"/>
          </a:xfrm>
          <a:prstGeom prst="rect">
            <a:avLst/>
          </a:prstGeom>
          <a:ln w="12700">
            <a:miter lim="400000"/>
          </a:ln>
        </p:spPr>
      </p:pic>
    </p:spTree>
    <p:extLst>
      <p:ext uri="{BB962C8B-B14F-4D97-AF65-F5344CB8AC3E}">
        <p14:creationId xmlns:p14="http://schemas.microsoft.com/office/powerpoint/2010/main" val="20670276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9126" y="695325"/>
            <a:ext cx="10972800" cy="3170099"/>
          </a:xfrm>
          <a:prstGeom prst="rect">
            <a:avLst/>
          </a:prstGeom>
          <a:noFill/>
        </p:spPr>
        <p:txBody>
          <a:bodyPr wrap="square" rtlCol="0">
            <a:spAutoFit/>
          </a:bodyPr>
          <a:lstStyle/>
          <a:p>
            <a:pPr marL="742950" indent="-742950">
              <a:buAutoNum type="arabicPeriod"/>
            </a:pPr>
            <a:r>
              <a:rPr lang="en-US" sz="4000" dirty="0"/>
              <a:t>Sketch a the mammalian eye including and inset of the mechanisms by which light information is conveyed to the brain?</a:t>
            </a:r>
            <a:br>
              <a:rPr lang="en-US" sz="4000" dirty="0"/>
            </a:br>
            <a:endParaRPr lang="en-US" sz="4000" dirty="0"/>
          </a:p>
          <a:p>
            <a:endParaRPr lang="en-US" sz="4000" dirty="0"/>
          </a:p>
        </p:txBody>
      </p:sp>
      <p:pic>
        <p:nvPicPr>
          <p:cNvPr id="5" name="Picture 4"/>
          <p:cNvPicPr>
            <a:picLocks noChangeAspect="1"/>
          </p:cNvPicPr>
          <p:nvPr/>
        </p:nvPicPr>
        <p:blipFill>
          <a:blip r:embed="rId3"/>
          <a:stretch>
            <a:fillRect/>
          </a:stretch>
        </p:blipFill>
        <p:spPr>
          <a:xfrm>
            <a:off x="11030462" y="5507175"/>
            <a:ext cx="1161538" cy="1350825"/>
          </a:xfrm>
          <a:prstGeom prst="rect">
            <a:avLst/>
          </a:prstGeom>
        </p:spPr>
      </p:pic>
      <p:pic>
        <p:nvPicPr>
          <p:cNvPr id="6" name="47_11_vertebrate_eyes_U.jpg"/>
          <p:cNvPicPr>
            <a:picLocks noChangeAspect="1"/>
          </p:cNvPicPr>
          <p:nvPr/>
        </p:nvPicPr>
        <p:blipFill>
          <a:blip r:embed="rId4">
            <a:extLst/>
          </a:blip>
          <a:srcRect b="5157"/>
          <a:stretch>
            <a:fillRect/>
          </a:stretch>
        </p:blipFill>
        <p:spPr>
          <a:xfrm>
            <a:off x="296716" y="2614256"/>
            <a:ext cx="6978725" cy="2525819"/>
          </a:xfrm>
          <a:prstGeom prst="rect">
            <a:avLst/>
          </a:prstGeom>
          <a:ln w="12700">
            <a:miter lim="400000"/>
          </a:ln>
        </p:spPr>
      </p:pic>
      <p:pic>
        <p:nvPicPr>
          <p:cNvPr id="7" name="47_13_signal_transduction_U.jpg"/>
          <p:cNvPicPr>
            <a:picLocks noChangeAspect="1"/>
          </p:cNvPicPr>
          <p:nvPr/>
        </p:nvPicPr>
        <p:blipFill>
          <a:blip r:embed="rId5">
            <a:extLst/>
          </a:blip>
          <a:srcRect b="4064"/>
          <a:stretch>
            <a:fillRect/>
          </a:stretch>
        </p:blipFill>
        <p:spPr>
          <a:xfrm>
            <a:off x="4513385" y="3195369"/>
            <a:ext cx="7678615" cy="3567669"/>
          </a:xfrm>
          <a:prstGeom prst="rect">
            <a:avLst/>
          </a:prstGeom>
          <a:ln w="12700">
            <a:miter lim="400000"/>
          </a:ln>
        </p:spPr>
      </p:pic>
    </p:spTree>
    <p:extLst>
      <p:ext uri="{BB962C8B-B14F-4D97-AF65-F5344CB8AC3E}">
        <p14:creationId xmlns:p14="http://schemas.microsoft.com/office/powerpoint/2010/main" val="17490381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9126" y="695325"/>
            <a:ext cx="10972800" cy="2554545"/>
          </a:xfrm>
          <a:prstGeom prst="rect">
            <a:avLst/>
          </a:prstGeom>
          <a:noFill/>
        </p:spPr>
        <p:txBody>
          <a:bodyPr wrap="square" rtlCol="0">
            <a:spAutoFit/>
          </a:bodyPr>
          <a:lstStyle/>
          <a:p>
            <a:pPr marL="742950" indent="-742950">
              <a:buAutoNum type="arabicPeriod"/>
            </a:pPr>
            <a:r>
              <a:rPr lang="en-US" sz="4000" dirty="0"/>
              <a:t>Sketch a hair cell and indicate how pressure information is conveyed to the brain?</a:t>
            </a:r>
            <a:br>
              <a:rPr lang="en-US" sz="4000" dirty="0"/>
            </a:br>
            <a:endParaRPr lang="en-US" sz="4000" dirty="0"/>
          </a:p>
          <a:p>
            <a:endParaRPr lang="en-US" sz="4000" dirty="0"/>
          </a:p>
        </p:txBody>
      </p:sp>
      <p:pic>
        <p:nvPicPr>
          <p:cNvPr id="5" name="Picture 4"/>
          <p:cNvPicPr>
            <a:picLocks noChangeAspect="1"/>
          </p:cNvPicPr>
          <p:nvPr/>
        </p:nvPicPr>
        <p:blipFill>
          <a:blip r:embed="rId2"/>
          <a:stretch>
            <a:fillRect/>
          </a:stretch>
        </p:blipFill>
        <p:spPr>
          <a:xfrm>
            <a:off x="11030462" y="5507175"/>
            <a:ext cx="1161538" cy="1350825"/>
          </a:xfrm>
          <a:prstGeom prst="rect">
            <a:avLst/>
          </a:prstGeom>
        </p:spPr>
      </p:pic>
    </p:spTree>
    <p:extLst>
      <p:ext uri="{BB962C8B-B14F-4D97-AF65-F5344CB8AC3E}">
        <p14:creationId xmlns:p14="http://schemas.microsoft.com/office/powerpoint/2010/main" val="21537472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9126" y="695325"/>
            <a:ext cx="10972800" cy="2554545"/>
          </a:xfrm>
          <a:prstGeom prst="rect">
            <a:avLst/>
          </a:prstGeom>
          <a:noFill/>
        </p:spPr>
        <p:txBody>
          <a:bodyPr wrap="square" rtlCol="0">
            <a:spAutoFit/>
          </a:bodyPr>
          <a:lstStyle/>
          <a:p>
            <a:pPr marL="742950" indent="-742950">
              <a:buAutoNum type="arabicPeriod"/>
            </a:pPr>
            <a:r>
              <a:rPr lang="en-US" sz="4000" dirty="0"/>
              <a:t>Sketch a hair cell and indicate how pressure information is conveyed to the brain?</a:t>
            </a:r>
            <a:br>
              <a:rPr lang="en-US" sz="4000" dirty="0"/>
            </a:br>
            <a:endParaRPr lang="en-US" sz="4000" dirty="0"/>
          </a:p>
          <a:p>
            <a:endParaRPr lang="en-US" sz="4000" dirty="0"/>
          </a:p>
        </p:txBody>
      </p:sp>
      <p:pic>
        <p:nvPicPr>
          <p:cNvPr id="5" name="Picture 4"/>
          <p:cNvPicPr>
            <a:picLocks noChangeAspect="1"/>
          </p:cNvPicPr>
          <p:nvPr/>
        </p:nvPicPr>
        <p:blipFill>
          <a:blip r:embed="rId2"/>
          <a:stretch>
            <a:fillRect/>
          </a:stretch>
        </p:blipFill>
        <p:spPr>
          <a:xfrm>
            <a:off x="11030462" y="5507175"/>
            <a:ext cx="1161538" cy="1350825"/>
          </a:xfrm>
          <a:prstGeom prst="rect">
            <a:avLst/>
          </a:prstGeom>
        </p:spPr>
      </p:pic>
      <p:pic>
        <p:nvPicPr>
          <p:cNvPr id="3" name="Picture 2"/>
          <p:cNvPicPr>
            <a:picLocks noChangeAspect="1"/>
          </p:cNvPicPr>
          <p:nvPr/>
        </p:nvPicPr>
        <p:blipFill>
          <a:blip r:embed="rId3"/>
          <a:stretch>
            <a:fillRect/>
          </a:stretch>
        </p:blipFill>
        <p:spPr>
          <a:xfrm>
            <a:off x="3824134" y="2219615"/>
            <a:ext cx="4127500" cy="4305300"/>
          </a:xfrm>
          <a:prstGeom prst="rect">
            <a:avLst/>
          </a:prstGeom>
        </p:spPr>
      </p:pic>
    </p:spTree>
    <p:extLst>
      <p:ext uri="{BB962C8B-B14F-4D97-AF65-F5344CB8AC3E}">
        <p14:creationId xmlns:p14="http://schemas.microsoft.com/office/powerpoint/2010/main" val="2232754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7795" y="453081"/>
            <a:ext cx="11343502" cy="5078314"/>
          </a:xfrm>
          <a:prstGeom prst="rect">
            <a:avLst/>
          </a:prstGeom>
          <a:noFill/>
        </p:spPr>
        <p:txBody>
          <a:bodyPr wrap="square" rtlCol="0">
            <a:spAutoFit/>
          </a:bodyPr>
          <a:lstStyle/>
          <a:p>
            <a:r>
              <a:rPr lang="en-US" sz="5400" b="1" dirty="0"/>
              <a:t>Learning objectives:</a:t>
            </a:r>
          </a:p>
          <a:p>
            <a:r>
              <a:rPr lang="en-US" sz="5400" b="1" dirty="0"/>
              <a:t>	</a:t>
            </a:r>
            <a:r>
              <a:rPr lang="en-US" sz="3600" b="1" dirty="0"/>
              <a:t>•	Describe and compare the structure and function different body forms.</a:t>
            </a:r>
          </a:p>
          <a:p>
            <a:r>
              <a:rPr lang="en-US" sz="3600" b="1" dirty="0"/>
              <a:t>	•	Understand how adaptation occurs</a:t>
            </a:r>
          </a:p>
          <a:p>
            <a:r>
              <a:rPr lang="en-US" sz="3600" b="1" dirty="0"/>
              <a:t>	•	Describe how body size affects physiology</a:t>
            </a:r>
          </a:p>
          <a:p>
            <a:r>
              <a:rPr lang="en-US" sz="3600" b="1" dirty="0"/>
              <a:t>	•	Be able to explain what homeostasis is and how it is regulated.</a:t>
            </a:r>
          </a:p>
          <a:p>
            <a:endParaRPr lang="en-US" sz="3600" b="1" dirty="0"/>
          </a:p>
        </p:txBody>
      </p:sp>
    </p:spTree>
    <p:extLst>
      <p:ext uri="{BB962C8B-B14F-4D97-AF65-F5344CB8AC3E}">
        <p14:creationId xmlns:p14="http://schemas.microsoft.com/office/powerpoint/2010/main" val="9812662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9126" y="695325"/>
            <a:ext cx="10972800" cy="2554545"/>
          </a:xfrm>
          <a:prstGeom prst="rect">
            <a:avLst/>
          </a:prstGeom>
          <a:noFill/>
        </p:spPr>
        <p:txBody>
          <a:bodyPr wrap="square" rtlCol="0">
            <a:spAutoFit/>
          </a:bodyPr>
          <a:lstStyle/>
          <a:p>
            <a:pPr marL="742950" indent="-742950">
              <a:buAutoNum type="arabicPeriod"/>
            </a:pPr>
            <a:r>
              <a:rPr lang="en-US" sz="4000" dirty="0"/>
              <a:t>Draw the outer, middle, and inner ear of a mammal?</a:t>
            </a:r>
            <a:br>
              <a:rPr lang="en-US" sz="4000" dirty="0"/>
            </a:br>
            <a:endParaRPr lang="en-US" sz="4000" dirty="0"/>
          </a:p>
          <a:p>
            <a:endParaRPr lang="en-US" sz="4000" dirty="0"/>
          </a:p>
        </p:txBody>
      </p:sp>
      <p:pic>
        <p:nvPicPr>
          <p:cNvPr id="5" name="Picture 4"/>
          <p:cNvPicPr>
            <a:picLocks noChangeAspect="1"/>
          </p:cNvPicPr>
          <p:nvPr/>
        </p:nvPicPr>
        <p:blipFill>
          <a:blip r:embed="rId2"/>
          <a:stretch>
            <a:fillRect/>
          </a:stretch>
        </p:blipFill>
        <p:spPr>
          <a:xfrm>
            <a:off x="11030462" y="5507175"/>
            <a:ext cx="1161538" cy="1350825"/>
          </a:xfrm>
          <a:prstGeom prst="rect">
            <a:avLst/>
          </a:prstGeom>
        </p:spPr>
      </p:pic>
    </p:spTree>
    <p:extLst>
      <p:ext uri="{BB962C8B-B14F-4D97-AF65-F5344CB8AC3E}">
        <p14:creationId xmlns:p14="http://schemas.microsoft.com/office/powerpoint/2010/main" val="174344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9126" y="695325"/>
            <a:ext cx="10972800" cy="2554545"/>
          </a:xfrm>
          <a:prstGeom prst="rect">
            <a:avLst/>
          </a:prstGeom>
          <a:noFill/>
        </p:spPr>
        <p:txBody>
          <a:bodyPr wrap="square" rtlCol="0">
            <a:spAutoFit/>
          </a:bodyPr>
          <a:lstStyle/>
          <a:p>
            <a:pPr marL="742950" indent="-742950">
              <a:buAutoNum type="arabicPeriod"/>
            </a:pPr>
            <a:r>
              <a:rPr lang="en-US" sz="4000" dirty="0"/>
              <a:t>Draw the outer, middle, and inner ear of a mammal?</a:t>
            </a:r>
            <a:br>
              <a:rPr lang="en-US" sz="4000" dirty="0"/>
            </a:br>
            <a:endParaRPr lang="en-US" sz="4000" dirty="0"/>
          </a:p>
          <a:p>
            <a:endParaRPr lang="en-US" sz="4000" dirty="0"/>
          </a:p>
        </p:txBody>
      </p:sp>
      <p:pic>
        <p:nvPicPr>
          <p:cNvPr id="5" name="Picture 4"/>
          <p:cNvPicPr>
            <a:picLocks noChangeAspect="1"/>
          </p:cNvPicPr>
          <p:nvPr/>
        </p:nvPicPr>
        <p:blipFill>
          <a:blip r:embed="rId2"/>
          <a:stretch>
            <a:fillRect/>
          </a:stretch>
        </p:blipFill>
        <p:spPr>
          <a:xfrm>
            <a:off x="11030462" y="5507175"/>
            <a:ext cx="1161538" cy="1350825"/>
          </a:xfrm>
          <a:prstGeom prst="rect">
            <a:avLst/>
          </a:prstGeom>
        </p:spPr>
      </p:pic>
    </p:spTree>
    <p:extLst>
      <p:ext uri="{BB962C8B-B14F-4D97-AF65-F5344CB8AC3E}">
        <p14:creationId xmlns:p14="http://schemas.microsoft.com/office/powerpoint/2010/main" val="16445204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9126" y="695325"/>
            <a:ext cx="10972800" cy="2554545"/>
          </a:xfrm>
          <a:prstGeom prst="rect">
            <a:avLst/>
          </a:prstGeom>
          <a:noFill/>
        </p:spPr>
        <p:txBody>
          <a:bodyPr wrap="square" rtlCol="0">
            <a:spAutoFit/>
          </a:bodyPr>
          <a:lstStyle/>
          <a:p>
            <a:pPr marL="742950" indent="-742950">
              <a:buAutoNum type="arabicPeriod"/>
            </a:pPr>
            <a:r>
              <a:rPr lang="en-US" sz="4000" dirty="0"/>
              <a:t>Draw the outer, middle, and inner ear of a mammal?</a:t>
            </a:r>
            <a:br>
              <a:rPr lang="en-US" sz="4000" dirty="0"/>
            </a:br>
            <a:endParaRPr lang="en-US" sz="4000" dirty="0"/>
          </a:p>
          <a:p>
            <a:endParaRPr lang="en-US" sz="40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36103" y="5834095"/>
            <a:ext cx="1355897" cy="1011273"/>
          </a:xfrm>
          <a:prstGeom prst="rect">
            <a:avLst/>
          </a:prstGeom>
        </p:spPr>
      </p:pic>
      <p:sp>
        <p:nvSpPr>
          <p:cNvPr id="2" name="TextBox 1"/>
          <p:cNvSpPr txBox="1"/>
          <p:nvPr/>
        </p:nvSpPr>
        <p:spPr>
          <a:xfrm>
            <a:off x="1080041" y="3739109"/>
            <a:ext cx="10211900" cy="646331"/>
          </a:xfrm>
          <a:prstGeom prst="rect">
            <a:avLst/>
          </a:prstGeom>
          <a:noFill/>
        </p:spPr>
        <p:txBody>
          <a:bodyPr wrap="none" rtlCol="0">
            <a:spAutoFit/>
          </a:bodyPr>
          <a:lstStyle/>
          <a:p>
            <a:r>
              <a:rPr lang="en-US" sz="3600" b="1" dirty="0"/>
              <a:t>What is going on? How does form indicate function?</a:t>
            </a:r>
          </a:p>
        </p:txBody>
      </p:sp>
    </p:spTree>
    <p:extLst>
      <p:ext uri="{BB962C8B-B14F-4D97-AF65-F5344CB8AC3E}">
        <p14:creationId xmlns:p14="http://schemas.microsoft.com/office/powerpoint/2010/main" val="40338254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90550" y="371475"/>
            <a:ext cx="10953750" cy="1754327"/>
          </a:xfrm>
          <a:prstGeom prst="rect">
            <a:avLst/>
          </a:prstGeom>
          <a:noFill/>
        </p:spPr>
        <p:txBody>
          <a:bodyPr wrap="square" rtlCol="0">
            <a:spAutoFit/>
          </a:bodyPr>
          <a:lstStyle/>
          <a:p>
            <a:r>
              <a:rPr lang="en-US" sz="3600" b="1" dirty="0"/>
              <a:t>Design an aquarium based experiment to determine to what degree an aquatic organism uses pressure versus photoreception?</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36103" y="5834095"/>
            <a:ext cx="1355897" cy="1011273"/>
          </a:xfrm>
          <a:prstGeom prst="rect">
            <a:avLst/>
          </a:prstGeom>
        </p:spPr>
      </p:pic>
      <p:pic>
        <p:nvPicPr>
          <p:cNvPr id="2" name="Picture 1"/>
          <p:cNvPicPr>
            <a:picLocks noChangeAspect="1"/>
          </p:cNvPicPr>
          <p:nvPr/>
        </p:nvPicPr>
        <p:blipFill>
          <a:blip r:embed="rId3"/>
          <a:stretch>
            <a:fillRect/>
          </a:stretch>
        </p:blipFill>
        <p:spPr>
          <a:xfrm>
            <a:off x="7490830" y="2433388"/>
            <a:ext cx="2441806" cy="2418551"/>
          </a:xfrm>
          <a:prstGeom prst="rect">
            <a:avLst/>
          </a:prstGeom>
        </p:spPr>
      </p:pic>
    </p:spTree>
    <p:extLst>
      <p:ext uri="{BB962C8B-B14F-4D97-AF65-F5344CB8AC3E}">
        <p14:creationId xmlns:p14="http://schemas.microsoft.com/office/powerpoint/2010/main" val="40785128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90550" y="371475"/>
            <a:ext cx="10953750" cy="1754327"/>
          </a:xfrm>
          <a:prstGeom prst="rect">
            <a:avLst/>
          </a:prstGeom>
          <a:noFill/>
        </p:spPr>
        <p:txBody>
          <a:bodyPr wrap="square" rtlCol="0">
            <a:spAutoFit/>
          </a:bodyPr>
          <a:lstStyle/>
          <a:p>
            <a:r>
              <a:rPr lang="en-US" sz="3600" b="1" dirty="0"/>
              <a:t>Design a molecular based experiment to determine to what degree an aquatic organism uses pressure versus photoreception?</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36103" y="5834095"/>
            <a:ext cx="1355897" cy="1011273"/>
          </a:xfrm>
          <a:prstGeom prst="rect">
            <a:avLst/>
          </a:prstGeom>
        </p:spPr>
      </p:pic>
      <p:pic>
        <p:nvPicPr>
          <p:cNvPr id="2" name="Picture 1"/>
          <p:cNvPicPr>
            <a:picLocks noChangeAspect="1"/>
          </p:cNvPicPr>
          <p:nvPr/>
        </p:nvPicPr>
        <p:blipFill>
          <a:blip r:embed="rId3"/>
          <a:stretch>
            <a:fillRect/>
          </a:stretch>
        </p:blipFill>
        <p:spPr>
          <a:xfrm>
            <a:off x="7490830" y="2433388"/>
            <a:ext cx="2441806" cy="2418551"/>
          </a:xfrm>
          <a:prstGeom prst="rect">
            <a:avLst/>
          </a:prstGeom>
        </p:spPr>
      </p:pic>
    </p:spTree>
    <p:extLst>
      <p:ext uri="{BB962C8B-B14F-4D97-AF65-F5344CB8AC3E}">
        <p14:creationId xmlns:p14="http://schemas.microsoft.com/office/powerpoint/2010/main" val="15955333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90550" y="371475"/>
            <a:ext cx="10953750" cy="1754327"/>
          </a:xfrm>
          <a:prstGeom prst="rect">
            <a:avLst/>
          </a:prstGeom>
          <a:noFill/>
        </p:spPr>
        <p:txBody>
          <a:bodyPr wrap="square" rtlCol="0">
            <a:spAutoFit/>
          </a:bodyPr>
          <a:lstStyle/>
          <a:p>
            <a:r>
              <a:rPr lang="en-US" sz="3600" b="1" dirty="0"/>
              <a:t>Design a molecular based experiment to determine to what degree an aquatic organism uses pressure versus photoreception?</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36103" y="5834095"/>
            <a:ext cx="1355897" cy="1011273"/>
          </a:xfrm>
          <a:prstGeom prst="rect">
            <a:avLst/>
          </a:prstGeom>
        </p:spPr>
      </p:pic>
      <p:pic>
        <p:nvPicPr>
          <p:cNvPr id="2" name="Picture 1"/>
          <p:cNvPicPr>
            <a:picLocks noChangeAspect="1"/>
          </p:cNvPicPr>
          <p:nvPr/>
        </p:nvPicPr>
        <p:blipFill>
          <a:blip r:embed="rId3"/>
          <a:stretch>
            <a:fillRect/>
          </a:stretch>
        </p:blipFill>
        <p:spPr>
          <a:xfrm>
            <a:off x="7490830" y="2433388"/>
            <a:ext cx="2441806" cy="2418551"/>
          </a:xfrm>
          <a:prstGeom prst="rect">
            <a:avLst/>
          </a:prstGeom>
        </p:spPr>
      </p:pic>
      <p:sp>
        <p:nvSpPr>
          <p:cNvPr id="3" name="TextBox 2"/>
          <p:cNvSpPr txBox="1"/>
          <p:nvPr/>
        </p:nvSpPr>
        <p:spPr>
          <a:xfrm>
            <a:off x="747722" y="3062507"/>
            <a:ext cx="5756261" cy="2862322"/>
          </a:xfrm>
          <a:prstGeom prst="rect">
            <a:avLst/>
          </a:prstGeom>
          <a:noFill/>
        </p:spPr>
        <p:txBody>
          <a:bodyPr wrap="square" rtlCol="0">
            <a:spAutoFit/>
          </a:bodyPr>
          <a:lstStyle/>
          <a:p>
            <a:r>
              <a:rPr lang="en-US" sz="3600" dirty="0"/>
              <a:t>How would you expand this plan to make sure you capture all “tiers” of molecular information? (think central dogma) </a:t>
            </a:r>
          </a:p>
        </p:txBody>
      </p:sp>
    </p:spTree>
    <p:extLst>
      <p:ext uri="{BB962C8B-B14F-4D97-AF65-F5344CB8AC3E}">
        <p14:creationId xmlns:p14="http://schemas.microsoft.com/office/powerpoint/2010/main" val="12985572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90550" y="371475"/>
            <a:ext cx="10953750" cy="1754327"/>
          </a:xfrm>
          <a:prstGeom prst="rect">
            <a:avLst/>
          </a:prstGeom>
          <a:noFill/>
        </p:spPr>
        <p:txBody>
          <a:bodyPr wrap="square" rtlCol="0">
            <a:spAutoFit/>
          </a:bodyPr>
          <a:lstStyle/>
          <a:p>
            <a:r>
              <a:rPr lang="en-US" sz="3600" b="1" dirty="0"/>
              <a:t>Design a molecular based experiment to determine to what degree an aquatic organism uses pressure versus photoreception?</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36103" y="5834095"/>
            <a:ext cx="1355897" cy="1011273"/>
          </a:xfrm>
          <a:prstGeom prst="rect">
            <a:avLst/>
          </a:prstGeom>
        </p:spPr>
      </p:pic>
      <p:pic>
        <p:nvPicPr>
          <p:cNvPr id="2" name="Picture 1"/>
          <p:cNvPicPr>
            <a:picLocks noChangeAspect="1"/>
          </p:cNvPicPr>
          <p:nvPr/>
        </p:nvPicPr>
        <p:blipFill>
          <a:blip r:embed="rId3"/>
          <a:stretch>
            <a:fillRect/>
          </a:stretch>
        </p:blipFill>
        <p:spPr>
          <a:xfrm>
            <a:off x="7490830" y="2433388"/>
            <a:ext cx="2441806" cy="2418551"/>
          </a:xfrm>
          <a:prstGeom prst="rect">
            <a:avLst/>
          </a:prstGeom>
        </p:spPr>
      </p:pic>
      <p:sp>
        <p:nvSpPr>
          <p:cNvPr id="3" name="TextBox 2"/>
          <p:cNvSpPr txBox="1"/>
          <p:nvPr/>
        </p:nvSpPr>
        <p:spPr>
          <a:xfrm>
            <a:off x="747722" y="3062507"/>
            <a:ext cx="5756261" cy="1754327"/>
          </a:xfrm>
          <a:prstGeom prst="rect">
            <a:avLst/>
          </a:prstGeom>
          <a:noFill/>
        </p:spPr>
        <p:txBody>
          <a:bodyPr wrap="square" rtlCol="0">
            <a:spAutoFit/>
          </a:bodyPr>
          <a:lstStyle/>
          <a:p>
            <a:r>
              <a:rPr lang="en-US" sz="3600" dirty="0"/>
              <a:t>How might these data relate to adaptation, acclimation, acclimatization?</a:t>
            </a:r>
          </a:p>
        </p:txBody>
      </p:sp>
    </p:spTree>
    <p:extLst>
      <p:ext uri="{BB962C8B-B14F-4D97-AF65-F5344CB8AC3E}">
        <p14:creationId xmlns:p14="http://schemas.microsoft.com/office/powerpoint/2010/main" val="3639239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9125" y="698156"/>
            <a:ext cx="7920233" cy="2123658"/>
          </a:xfrm>
          <a:prstGeom prst="rect">
            <a:avLst/>
          </a:prstGeom>
          <a:noFill/>
        </p:spPr>
        <p:txBody>
          <a:bodyPr wrap="square" rtlCol="0">
            <a:spAutoFit/>
          </a:bodyPr>
          <a:lstStyle/>
          <a:p>
            <a:r>
              <a:rPr lang="en-US" sz="6600" dirty="0"/>
              <a:t>What is </a:t>
            </a:r>
            <a:r>
              <a:rPr lang="en-US" sz="6600" dirty="0" err="1"/>
              <a:t>acclimitization</a:t>
            </a:r>
            <a:r>
              <a:rPr lang="en-US" sz="6600" dirty="0"/>
              <a:t>?</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36103" y="5834095"/>
            <a:ext cx="1355897" cy="1011273"/>
          </a:xfrm>
          <a:prstGeom prst="rect">
            <a:avLst/>
          </a:prstGeom>
        </p:spPr>
      </p:pic>
    </p:spTree>
    <p:extLst>
      <p:ext uri="{BB962C8B-B14F-4D97-AF65-F5344CB8AC3E}">
        <p14:creationId xmlns:p14="http://schemas.microsoft.com/office/powerpoint/2010/main" val="2210135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9125" y="698156"/>
            <a:ext cx="7920233" cy="1107996"/>
          </a:xfrm>
          <a:prstGeom prst="rect">
            <a:avLst/>
          </a:prstGeom>
          <a:noFill/>
        </p:spPr>
        <p:txBody>
          <a:bodyPr wrap="square" rtlCol="0">
            <a:spAutoFit/>
          </a:bodyPr>
          <a:lstStyle/>
          <a:p>
            <a:r>
              <a:rPr lang="en-US" sz="6600" dirty="0"/>
              <a:t>What is adaptation?</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36103" y="5834095"/>
            <a:ext cx="1355897" cy="1011273"/>
          </a:xfrm>
          <a:prstGeom prst="rect">
            <a:avLst/>
          </a:prstGeom>
        </p:spPr>
      </p:pic>
    </p:spTree>
    <p:extLst>
      <p:ext uri="{BB962C8B-B14F-4D97-AF65-F5344CB8AC3E}">
        <p14:creationId xmlns:p14="http://schemas.microsoft.com/office/powerpoint/2010/main" val="1973810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9125" y="698156"/>
            <a:ext cx="9650579" cy="4370427"/>
          </a:xfrm>
          <a:prstGeom prst="rect">
            <a:avLst/>
          </a:prstGeom>
          <a:noFill/>
        </p:spPr>
        <p:txBody>
          <a:bodyPr wrap="square" rtlCol="0">
            <a:spAutoFit/>
          </a:bodyPr>
          <a:lstStyle/>
          <a:p>
            <a:r>
              <a:rPr lang="en-US" sz="6600" dirty="0"/>
              <a:t>What is an example of the concept that form facilitates function?</a:t>
            </a:r>
          </a:p>
          <a:p>
            <a:endParaRPr lang="en-US" sz="4000" dirty="0"/>
          </a:p>
          <a:p>
            <a:endParaRPr lang="en-US" sz="40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36103" y="5834095"/>
            <a:ext cx="1355897" cy="1011273"/>
          </a:xfrm>
          <a:prstGeom prst="rect">
            <a:avLst/>
          </a:prstGeom>
        </p:spPr>
      </p:pic>
    </p:spTree>
    <p:extLst>
      <p:ext uri="{BB962C8B-B14F-4D97-AF65-F5344CB8AC3E}">
        <p14:creationId xmlns:p14="http://schemas.microsoft.com/office/powerpoint/2010/main" val="4144614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98156"/>
            <a:ext cx="10972799" cy="1107996"/>
          </a:xfrm>
          <a:prstGeom prst="rect">
            <a:avLst/>
          </a:prstGeom>
          <a:noFill/>
        </p:spPr>
        <p:txBody>
          <a:bodyPr wrap="square" rtlCol="0">
            <a:spAutoFit/>
          </a:bodyPr>
          <a:lstStyle/>
          <a:p>
            <a:r>
              <a:rPr lang="en-US" sz="6600" dirty="0"/>
              <a:t>What is metabolic rate?</a:t>
            </a:r>
            <a:endParaRPr lang="en-US" sz="40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36103" y="5834095"/>
            <a:ext cx="1355897" cy="1011273"/>
          </a:xfrm>
          <a:prstGeom prst="rect">
            <a:avLst/>
          </a:prstGeom>
        </p:spPr>
      </p:pic>
    </p:spTree>
    <p:extLst>
      <p:ext uri="{BB962C8B-B14F-4D97-AF65-F5344CB8AC3E}">
        <p14:creationId xmlns:p14="http://schemas.microsoft.com/office/powerpoint/2010/main" val="1992650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98156"/>
            <a:ext cx="10972799" cy="3877984"/>
          </a:xfrm>
          <a:prstGeom prst="rect">
            <a:avLst/>
          </a:prstGeom>
          <a:noFill/>
        </p:spPr>
        <p:txBody>
          <a:bodyPr wrap="square" rtlCol="0">
            <a:spAutoFit/>
          </a:bodyPr>
          <a:lstStyle/>
          <a:p>
            <a:r>
              <a:rPr lang="en-US" sz="6600" dirty="0"/>
              <a:t>What is metabolic rate?</a:t>
            </a:r>
          </a:p>
          <a:p>
            <a:endParaRPr lang="en-US" sz="6600" dirty="0"/>
          </a:p>
          <a:p>
            <a:endParaRPr lang="en-US" sz="6600" dirty="0"/>
          </a:p>
          <a:p>
            <a:r>
              <a:rPr lang="mr-IN" sz="4800" i="1" dirty="0"/>
              <a:t>…</a:t>
            </a:r>
            <a:r>
              <a:rPr lang="en-US" sz="4800" i="1" dirty="0"/>
              <a:t> overall rate of energy consumption</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36103" y="5834095"/>
            <a:ext cx="1355897" cy="1011273"/>
          </a:xfrm>
          <a:prstGeom prst="rect">
            <a:avLst/>
          </a:prstGeom>
        </p:spPr>
      </p:pic>
    </p:spTree>
    <p:extLst>
      <p:ext uri="{BB962C8B-B14F-4D97-AF65-F5344CB8AC3E}">
        <p14:creationId xmlns:p14="http://schemas.microsoft.com/office/powerpoint/2010/main" val="1171429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98156"/>
            <a:ext cx="10972799" cy="6093976"/>
          </a:xfrm>
          <a:prstGeom prst="rect">
            <a:avLst/>
          </a:prstGeom>
          <a:noFill/>
        </p:spPr>
        <p:txBody>
          <a:bodyPr wrap="square" rtlCol="0">
            <a:spAutoFit/>
          </a:bodyPr>
          <a:lstStyle/>
          <a:p>
            <a:r>
              <a:rPr lang="en-US" sz="6600" dirty="0"/>
              <a:t>What is metabolic rate?</a:t>
            </a:r>
          </a:p>
          <a:p>
            <a:endParaRPr lang="en-US" sz="6600" dirty="0"/>
          </a:p>
          <a:p>
            <a:endParaRPr lang="en-US" sz="6600" dirty="0"/>
          </a:p>
          <a:p>
            <a:r>
              <a:rPr lang="mr-IN" sz="4800" i="1" dirty="0"/>
              <a:t>…</a:t>
            </a:r>
            <a:r>
              <a:rPr lang="en-US" sz="4800" i="1" dirty="0"/>
              <a:t> overall rate of energy consumption</a:t>
            </a:r>
          </a:p>
          <a:p>
            <a:endParaRPr lang="en-US" sz="4800" i="1" dirty="0"/>
          </a:p>
          <a:p>
            <a:endParaRPr lang="en-US" sz="4800" i="1" dirty="0"/>
          </a:p>
          <a:p>
            <a:r>
              <a:rPr lang="en-US" sz="4800" i="1" dirty="0"/>
              <a:t>How does animal size influence this?</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36103" y="5834095"/>
            <a:ext cx="1355897" cy="1011273"/>
          </a:xfrm>
          <a:prstGeom prst="rect">
            <a:avLst/>
          </a:prstGeom>
        </p:spPr>
      </p:pic>
    </p:spTree>
    <p:extLst>
      <p:ext uri="{BB962C8B-B14F-4D97-AF65-F5344CB8AC3E}">
        <p14:creationId xmlns:p14="http://schemas.microsoft.com/office/powerpoint/2010/main" val="28867953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1909</TotalTime>
  <Words>984</Words>
  <Application>Microsoft Macintosh PowerPoint</Application>
  <PresentationFormat>Widescreen</PresentationFormat>
  <Paragraphs>139</Paragraphs>
  <Slides>36</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vt:lpstr>
      <vt:lpstr>Calibri Light</vt:lpstr>
      <vt:lpstr>Mangal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 Guzman</dc:creator>
  <cp:lastModifiedBy>Steven Roberts</cp:lastModifiedBy>
  <cp:revision>32</cp:revision>
  <dcterms:created xsi:type="dcterms:W3CDTF">2019-01-10T21:05:48Z</dcterms:created>
  <dcterms:modified xsi:type="dcterms:W3CDTF">2019-01-19T15:23:23Z</dcterms:modified>
</cp:coreProperties>
</file>