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71" r:id="rId12"/>
    <p:sldId id="272" r:id="rId13"/>
    <p:sldId id="276" r:id="rId14"/>
    <p:sldId id="284" r:id="rId15"/>
    <p:sldId id="278" r:id="rId16"/>
    <p:sldId id="280" r:id="rId17"/>
    <p:sldId id="277" r:id="rId18"/>
    <p:sldId id="273" r:id="rId19"/>
    <p:sldId id="275" r:id="rId20"/>
    <p:sldId id="283" r:id="rId21"/>
    <p:sldId id="279" r:id="rId22"/>
    <p:sldId id="270" r:id="rId23"/>
    <p:sldId id="285" r:id="rId24"/>
    <p:sldId id="267" r:id="rId25"/>
    <p:sldId id="265" r:id="rId26"/>
    <p:sldId id="266" r:id="rId27"/>
    <p:sldId id="27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5DA"/>
    <a:srgbClr val="6600CC"/>
    <a:srgbClr val="D60093"/>
    <a:srgbClr val="75F834"/>
    <a:srgbClr val="17C2D9"/>
    <a:srgbClr val="29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73" autoAdjust="0"/>
    <p:restoredTop sz="94629" autoAdjust="0"/>
  </p:normalViewPr>
  <p:slideViewPr>
    <p:cSldViewPr>
      <p:cViewPr varScale="1">
        <p:scale>
          <a:sx n="73" d="100"/>
          <a:sy n="73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83B8-9CB3-4A9C-B2DD-0FD96B8B3384}" type="datetimeFigureOut">
              <a:rPr lang="en-US" smtClean="0"/>
              <a:t>8/2/12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F882-F61A-4E14-8BAC-2B3FD26D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7E5F-2852-4471-9812-F12C34123D51}" type="datetimeFigureOut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D081-880A-48E0-A4BF-785175C8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10.jpe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image" Target="../media/image12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7.jpeg"/><Relationship Id="rId8" Type="http://schemas.openxmlformats.org/officeDocument/2006/relationships/image" Target="../media/image4.jpeg"/><Relationship Id="rId9" Type="http://schemas.openxmlformats.org/officeDocument/2006/relationships/image" Target="../media/image5.png"/><Relationship Id="rId10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gif"/><Relationship Id="rId5" Type="http://schemas.openxmlformats.org/officeDocument/2006/relationships/hyperlink" Target="http://grice.cofc.edu/images/logos/GradMarineBio.jpg" TargetMode="External"/><Relationship Id="rId6" Type="http://schemas.openxmlformats.org/officeDocument/2006/relationships/image" Target="../media/image56.jpeg"/><Relationship Id="rId7" Type="http://schemas.openxmlformats.org/officeDocument/2006/relationships/image" Target="../media/image57.jpg"/><Relationship Id="rId8" Type="http://schemas.openxmlformats.org/officeDocument/2006/relationships/image" Target="../media/image58.jpeg"/><Relationship Id="rId9" Type="http://schemas.openxmlformats.org/officeDocument/2006/relationships/hyperlink" Target="http://www.facebook.com/photo.php?pid=30353122&amp;id=114400004&amp;op=5&amp;view=global&amp;subj=21306649" TargetMode="External"/><Relationship Id="rId10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SCN575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8798" y="8092241"/>
            <a:ext cx="526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BENTHIC ECOLOGY MEETING 2012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3810000"/>
            <a:ext cx="6402908" cy="2889885"/>
            <a:chOff x="1826952" y="4725986"/>
            <a:chExt cx="6402908" cy="2889885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26952" y="4725986"/>
              <a:ext cx="6402908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Samantha Smoot</a:t>
              </a: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College of Charleston</a:t>
              </a: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Graduate Program in Marine Biology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scsmoot@gmail.com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8487" y="7031096"/>
              <a:ext cx="455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Advisor: Robert Podolsky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361890"/>
            <a:ext cx="9137052" cy="1200329"/>
            <a:chOff x="421780" y="304800"/>
            <a:chExt cx="9137052" cy="1200329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21780" y="304800"/>
              <a:ext cx="910163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/>
                <a:t>Anti-microbial Activity in </a:t>
              </a:r>
              <a:r>
                <a:rPr lang="en-US" sz="3600" b="1" dirty="0" err="1" smtClean="0"/>
                <a:t>Molluscan</a:t>
              </a:r>
              <a:r>
                <a:rPr lang="en-US" sz="3600" b="1" dirty="0" smtClean="0"/>
                <a:t> Egg masses in the San Juan Islands</a:t>
              </a:r>
              <a:endPara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57200" y="304800"/>
              <a:ext cx="910163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D60093"/>
                  </a:solidFill>
                </a:rPr>
                <a:t>Anti-microbial Activity in </a:t>
              </a:r>
              <a:r>
                <a:rPr lang="en-US" sz="3600" b="1" dirty="0" err="1" smtClean="0">
                  <a:solidFill>
                    <a:srgbClr val="D60093"/>
                  </a:solidFill>
                </a:rPr>
                <a:t>Molluscan</a:t>
              </a:r>
              <a:r>
                <a:rPr lang="en-US" sz="3600" b="1" dirty="0" smtClean="0">
                  <a:solidFill>
                    <a:srgbClr val="D60093"/>
                  </a:solidFill>
                </a:rPr>
                <a:t> Egg masses in the San Juan Islands</a:t>
              </a:r>
              <a:endPara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5" descr="me and my snail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084" y="1562219"/>
            <a:ext cx="2853463" cy="20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02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4386"/>
            <a:ext cx="9144000" cy="1178169"/>
            <a:chOff x="0" y="123372"/>
            <a:chExt cx="9144000" cy="1178169"/>
          </a:xfrm>
        </p:grpSpPr>
        <p:pic>
          <p:nvPicPr>
            <p:cNvPr id="5" name="Picture 4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Ch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1 Results: Sediment Characteristics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sed ch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7527" b="18949"/>
          <a:stretch/>
        </p:blipFill>
        <p:spPr>
          <a:xfrm>
            <a:off x="838200" y="1600200"/>
            <a:ext cx="7543800" cy="39411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71800" y="5373469"/>
            <a:ext cx="4821131" cy="646331"/>
            <a:chOff x="3276600" y="4686300"/>
            <a:chExt cx="4821131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4800600" y="4686300"/>
              <a:ext cx="1620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</a:t>
              </a:r>
              <a:r>
                <a:rPr lang="en-US" b="1" baseline="-25000" dirty="0" smtClean="0"/>
                <a:t>5,12</a:t>
              </a:r>
              <a:r>
                <a:rPr lang="en-US" b="1" dirty="0" smtClean="0"/>
                <a:t>=6.4368, p=</a:t>
              </a:r>
              <a:r>
                <a:rPr lang="en-US" b="1" dirty="0" smtClean="0"/>
                <a:t>0.004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0" y="4686300"/>
              <a:ext cx="1620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</a:t>
              </a:r>
              <a:r>
                <a:rPr lang="en-US" b="1" baseline="-25000" dirty="0" smtClean="0"/>
                <a:t>5,12</a:t>
              </a:r>
              <a:r>
                <a:rPr lang="en-US" b="1" dirty="0" smtClean="0"/>
                <a:t>=28.419, p=2.94 e</a:t>
              </a:r>
              <a:r>
                <a:rPr lang="en-US" b="1" baseline="30000" dirty="0" smtClean="0"/>
                <a:t>-06</a:t>
              </a:r>
              <a:endParaRPr lang="en-US" b="1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4686300"/>
              <a:ext cx="1620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</a:t>
              </a:r>
              <a:r>
                <a:rPr lang="en-US" b="1" baseline="-25000" dirty="0" smtClean="0"/>
                <a:t>3,30</a:t>
              </a:r>
              <a:r>
                <a:rPr lang="en-US" b="1" dirty="0" smtClean="0"/>
                <a:t>=189.63, </a:t>
              </a:r>
              <a:r>
                <a:rPr lang="en-US" b="1" dirty="0" smtClean="0"/>
                <a:t>p</a:t>
              </a:r>
              <a:r>
                <a:rPr lang="en-US" b="1" dirty="0" smtClean="0"/>
                <a:t>=2.2e</a:t>
              </a:r>
              <a:r>
                <a:rPr lang="en-US" b="1" baseline="30000" dirty="0" smtClean="0"/>
                <a:t>-16</a:t>
              </a:r>
              <a:endParaRPr lang="en-US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69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"/>
            <a:ext cx="9144000" cy="1178169"/>
            <a:chOff x="0" y="123372"/>
            <a:chExt cx="9144000" cy="1178169"/>
          </a:xfrm>
        </p:grpSpPr>
        <p:pic>
          <p:nvPicPr>
            <p:cNvPr id="5" name="Picture 4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/>
                <a:t>Ch</a:t>
              </a:r>
              <a:r>
                <a:rPr lang="en-US" sz="3600" b="1" dirty="0" smtClean="0"/>
                <a:t> 1: Anti-microbial Activity by Site</a:t>
              </a:r>
              <a:endParaRPr lang="en-US" sz="36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79"/>
            <a:ext cx="9144000" cy="53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1: Plasticity of anti-microbial activity in egg masses in response to habitat variation in sediment characteristics and microbial load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Chapter 2: Variation in egg masses of </a:t>
            </a:r>
            <a:r>
              <a:rPr lang="en-US" i="1" dirty="0" err="1" smtClean="0">
                <a:solidFill>
                  <a:srgbClr val="660066"/>
                </a:solidFill>
              </a:rPr>
              <a:t>Haminoea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vesicula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as a consequence of deposition on different substrates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3: Anti-microbial activity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molluscan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egg masses in the San Juan Islands, WA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8" name="Picture 7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Road Map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830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21" name="Picture 20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Ch. 2 Study System: </a:t>
                </a:r>
                <a:r>
                  <a:rPr lang="en-US" sz="3600" b="1" i="1" dirty="0" err="1" smtClean="0">
                    <a:solidFill>
                      <a:schemeClr val="bg1"/>
                    </a:solidFill>
                  </a:rPr>
                  <a:t>Haminoea</a:t>
                </a:r>
                <a:r>
                  <a:rPr lang="en-US" sz="36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i="1" dirty="0" err="1" smtClean="0">
                    <a:solidFill>
                      <a:schemeClr val="bg1"/>
                    </a:solidFill>
                  </a:rPr>
                  <a:t>vesicula</a:t>
                </a:r>
                <a:endParaRPr lang="en-US" sz="3600" i="1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792362" y="2479245"/>
            <a:ext cx="4114800" cy="4119173"/>
            <a:chOff x="4724400" y="2726422"/>
            <a:chExt cx="4114800" cy="361682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b="7941"/>
            <a:stretch/>
          </p:blipFill>
          <p:spPr bwMode="auto">
            <a:xfrm>
              <a:off x="4724400" y="2726422"/>
              <a:ext cx="4114800" cy="331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324599" y="6035468"/>
              <a:ext cx="1531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Site and Substrate</a:t>
              </a:r>
              <a:endParaRPr lang="en-US" sz="14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257801" y="1738719"/>
            <a:ext cx="346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Anti-microbial activity of </a:t>
            </a:r>
            <a:r>
              <a:rPr lang="en-US" b="1" dirty="0" err="1" smtClean="0">
                <a:solidFill>
                  <a:srgbClr val="7030A0"/>
                </a:solidFill>
              </a:rPr>
              <a:t>EtOAc</a:t>
            </a:r>
            <a:r>
              <a:rPr lang="en-US" b="1" dirty="0" smtClean="0">
                <a:solidFill>
                  <a:srgbClr val="7030A0"/>
                </a:solidFill>
              </a:rPr>
              <a:t> extracts against </a:t>
            </a:r>
            <a:r>
              <a:rPr lang="en-US" b="1" i="1" dirty="0" smtClean="0">
                <a:solidFill>
                  <a:srgbClr val="7030A0"/>
                </a:solidFill>
              </a:rPr>
              <a:t>B. </a:t>
            </a:r>
            <a:r>
              <a:rPr lang="en-US" b="1" i="1" dirty="0" err="1" smtClean="0">
                <a:solidFill>
                  <a:srgbClr val="7030A0"/>
                </a:solidFill>
              </a:rPr>
              <a:t>subtilis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(2010)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3862" y="1450720"/>
            <a:ext cx="4608500" cy="4954631"/>
            <a:chOff x="178877" y="1381932"/>
            <a:chExt cx="4608500" cy="4954631"/>
          </a:xfrm>
        </p:grpSpPr>
        <p:pic>
          <p:nvPicPr>
            <p:cNvPr id="6" name="Picture 2" descr="http://www.seaslugforum.net/images/hamivesi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9883">
              <a:off x="338668" y="1381932"/>
              <a:ext cx="947208" cy="207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35" descr="Ulva lactuc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1550" y="1434671"/>
              <a:ext cx="1345868" cy="13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36" descr="Ceramium pacificum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AF5"/>
                </a:clrFrom>
                <a:clrTo>
                  <a:srgbClr val="FB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3034" y="4413047"/>
              <a:ext cx="1466200" cy="1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037"/>
            <p:cNvSpPr>
              <a:spLocks noChangeShapeType="1"/>
            </p:cNvSpPr>
            <p:nvPr/>
          </p:nvSpPr>
          <p:spPr bwMode="auto">
            <a:xfrm flipV="1">
              <a:off x="1962460" y="2479243"/>
              <a:ext cx="856940" cy="568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38"/>
            <p:cNvSpPr>
              <a:spLocks noChangeShapeType="1"/>
            </p:cNvSpPr>
            <p:nvPr/>
          </p:nvSpPr>
          <p:spPr bwMode="auto">
            <a:xfrm>
              <a:off x="2057401" y="3218948"/>
              <a:ext cx="1194254" cy="1162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39"/>
            <p:cNvSpPr>
              <a:spLocks noChangeShapeType="1"/>
            </p:cNvSpPr>
            <p:nvPr/>
          </p:nvSpPr>
          <p:spPr bwMode="auto">
            <a:xfrm flipH="1">
              <a:off x="1286767" y="3218948"/>
              <a:ext cx="526595" cy="15980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040"/>
            <p:cNvSpPr txBox="1">
              <a:spLocks noChangeArrowheads="1"/>
            </p:cNvSpPr>
            <p:nvPr/>
          </p:nvSpPr>
          <p:spPr bwMode="auto">
            <a:xfrm>
              <a:off x="3954309" y="1583433"/>
              <a:ext cx="833068" cy="230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1" dirty="0" err="1"/>
                <a:t>Ulva</a:t>
              </a:r>
              <a:r>
                <a:rPr lang="en-US" sz="1800" i="1" dirty="0"/>
                <a:t> </a:t>
              </a:r>
              <a:r>
                <a:rPr lang="en-US" sz="1800" i="1" dirty="0" err="1"/>
                <a:t>lactuca</a:t>
              </a:r>
              <a:endParaRPr lang="en-US" sz="1800" i="1" dirty="0"/>
            </a:p>
          </p:txBody>
        </p:sp>
        <p:sp>
          <p:nvSpPr>
            <p:cNvPr id="15" name="Text Box 1041"/>
            <p:cNvSpPr txBox="1">
              <a:spLocks noChangeArrowheads="1"/>
            </p:cNvSpPr>
            <p:nvPr/>
          </p:nvSpPr>
          <p:spPr bwMode="auto">
            <a:xfrm>
              <a:off x="2726108" y="5690232"/>
              <a:ext cx="1980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1" dirty="0" err="1"/>
                <a:t>Ceramium</a:t>
              </a:r>
              <a:r>
                <a:rPr lang="en-US" sz="1800" i="1" dirty="0"/>
                <a:t> </a:t>
              </a:r>
              <a:r>
                <a:rPr lang="en-US" sz="1800" i="1" dirty="0" err="1"/>
                <a:t>pacificum</a:t>
              </a:r>
              <a:endParaRPr lang="en-US" sz="1800" i="1" dirty="0"/>
            </a:p>
          </p:txBody>
        </p:sp>
        <p:sp>
          <p:nvSpPr>
            <p:cNvPr id="16" name="Text Box 1042"/>
            <p:cNvSpPr txBox="1">
              <a:spLocks noChangeArrowheads="1"/>
            </p:cNvSpPr>
            <p:nvPr/>
          </p:nvSpPr>
          <p:spPr bwMode="auto">
            <a:xfrm>
              <a:off x="630401" y="6013398"/>
              <a:ext cx="1003385" cy="23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1" dirty="0" err="1"/>
                <a:t>Zostera</a:t>
              </a:r>
              <a:r>
                <a:rPr lang="en-US" sz="1800" i="1" dirty="0"/>
                <a:t> marina</a:t>
              </a:r>
            </a:p>
          </p:txBody>
        </p:sp>
        <p:pic>
          <p:nvPicPr>
            <p:cNvPr id="17" name="Picture 9" descr="http://www.scientificillustrator.com/art/botanical/eelgrass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706"/>
            <a:stretch>
              <a:fillRect/>
            </a:stretch>
          </p:blipFill>
          <p:spPr bwMode="auto">
            <a:xfrm>
              <a:off x="585121" y="4817044"/>
              <a:ext cx="1377339" cy="1196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78877" y="3411802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Bubble snail</a:t>
              </a:r>
              <a:endParaRPr lang="en-US" dirty="0"/>
            </a:p>
          </p:txBody>
        </p:sp>
        <p:pic>
          <p:nvPicPr>
            <p:cNvPr id="8" name="Picture 1032" descr="H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7726" y="2763621"/>
              <a:ext cx="1214846" cy="856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703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Field and laboratory experiments examining effects of substrate and site</a:t>
            </a:r>
            <a:endParaRPr lang="en-US" dirty="0"/>
          </a:p>
        </p:txBody>
      </p:sp>
      <p:pic>
        <p:nvPicPr>
          <p:cNvPr id="6" name="Picture 5" descr="C:\Users\Giggles\Pictures\2011-11-30\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87106"/>
            <a:ext cx="3810000" cy="28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Giggles\Pictures\2011-11-30\371.JPG"/>
          <p:cNvPicPr>
            <a:picLocks noChangeAspect="1" noChangeArrowheads="1"/>
          </p:cNvPicPr>
          <p:nvPr/>
        </p:nvPicPr>
        <p:blipFill>
          <a:blip r:embed="rId3"/>
          <a:srcRect l="9135" t="18123" r="24052"/>
          <a:stretch>
            <a:fillRect/>
          </a:stretch>
        </p:blipFill>
        <p:spPr bwMode="auto">
          <a:xfrm>
            <a:off x="304800" y="4041159"/>
            <a:ext cx="2036050" cy="1862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16" name="Picture 15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Ch. 2 Field and Laboratory Experiments</a:t>
                </a:r>
                <a:endParaRPr lang="en-US" sz="3600" i="1" dirty="0" smtClean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0"/>
            <a:ext cx="637032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7" name="Picture 6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Site Comparison Results</a:t>
                </a:r>
                <a:endParaRPr lang="en-US" sz="3600" i="1" dirty="0" smtClean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8912352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5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7" name="Picture 6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False Bay Substrate Comparison Results</a:t>
                </a:r>
                <a:endParaRPr lang="en-US" sz="3600" i="1" dirty="0" smtClean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1600200"/>
            <a:ext cx="879043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Bacterial Communities within Egg Masses on Different Substrates (DGGE)</a:t>
            </a:r>
            <a:endParaRPr lang="en-US" dirty="0"/>
          </a:p>
        </p:txBody>
      </p:sp>
      <p:pic>
        <p:nvPicPr>
          <p:cNvPr id="5" name="Picture 4" descr="o neg cont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2509896" cy="4572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050" name="Picture 2" descr="F:\dgge sim matr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1524000"/>
            <a:ext cx="5090678" cy="34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5791200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*Only n=1</a:t>
            </a:r>
            <a:endParaRPr lang="en-US" sz="3600" dirty="0"/>
          </a:p>
        </p:txBody>
      </p:sp>
      <p:pic>
        <p:nvPicPr>
          <p:cNvPr id="8" name="Picture 1035" descr="Ulva lactu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1449564"/>
            <a:ext cx="457200" cy="45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36" descr="Ceramium pacificu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AF5"/>
              </a:clrFrom>
              <a:clrTo>
                <a:srgbClr val="FB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463279"/>
            <a:ext cx="457200" cy="40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www.scientificillustrator.com/art/botanical/eelgras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06"/>
          <a:stretch>
            <a:fillRect/>
          </a:stretch>
        </p:blipFill>
        <p:spPr bwMode="auto">
          <a:xfrm>
            <a:off x="1818470" y="1484103"/>
            <a:ext cx="436447" cy="3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87723" y="15029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38178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598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Chapter 1: Plasticity of anti-microbial activity in egg masses in response to habitat variation in sediment characteristics and microbial load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Chapter 2: Variation in egg masses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Haminoea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vesicula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a consequence of deposition on different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substrates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Chapter 3: Anti-microbial activity of </a:t>
            </a:r>
            <a:r>
              <a:rPr lang="en-US" dirty="0" err="1">
                <a:solidFill>
                  <a:srgbClr val="660066"/>
                </a:solidFill>
              </a:rPr>
              <a:t>molluscan</a:t>
            </a:r>
            <a:r>
              <a:rPr lang="en-US" dirty="0">
                <a:solidFill>
                  <a:srgbClr val="660066"/>
                </a:solidFill>
              </a:rPr>
              <a:t> egg masses in the San Juan Islands, WA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14" name="Picture 13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Road Map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749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076" y="1447800"/>
            <a:ext cx="3124200" cy="389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6" descr="F:\snail pictures and diversity pictures\Richos haminea pictures\DSCN2404.JPG"/>
          <p:cNvPicPr>
            <a:picLocks noChangeAspect="1" noChangeArrowheads="1"/>
          </p:cNvPicPr>
          <p:nvPr/>
        </p:nvPicPr>
        <p:blipFill rotWithShape="1">
          <a:blip r:embed="rId3" cstate="print"/>
          <a:srcRect l="7782" t="53192" r="46892" b="11593"/>
          <a:stretch/>
        </p:blipFill>
        <p:spPr bwMode="auto">
          <a:xfrm>
            <a:off x="2362200" y="5791200"/>
            <a:ext cx="1295400" cy="75305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0" y="204386"/>
            <a:ext cx="9144000" cy="1178169"/>
            <a:chOff x="0" y="123372"/>
            <a:chExt cx="9144000" cy="1178169"/>
          </a:xfrm>
        </p:grpSpPr>
        <p:pic>
          <p:nvPicPr>
            <p:cNvPr id="18" name="Picture 17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Anti-microbial Activity by Species</a:t>
              </a:r>
              <a:endParaRPr lang="en-US" sz="3600" b="1" dirty="0"/>
            </a:p>
          </p:txBody>
        </p:sp>
      </p:grpSp>
      <p:pic>
        <p:nvPicPr>
          <p:cNvPr id="16" name="Picture 15" descr="More eggmasses from White bubble shell (Haminoea vesicula) by Fishwhisperer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0"/>
            <a:ext cx="1600200" cy="1302790"/>
          </a:xfrm>
          <a:prstGeom prst="rect">
            <a:avLst/>
          </a:prstGeom>
          <a:noFill/>
        </p:spPr>
      </p:pic>
      <p:pic>
        <p:nvPicPr>
          <p:cNvPr id="22" name="Picture 2" descr="C:\Users\Giggles\Documents\research\research pictures\Proposal pictures\IMG_00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r="2288"/>
          <a:stretch/>
        </p:blipFill>
        <p:spPr bwMode="auto">
          <a:xfrm>
            <a:off x="381000" y="1524000"/>
            <a:ext cx="1447800" cy="12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Giggles\Documents\research\research pictures\snail pictures and diversity pictures\squid\IMG_009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6130" r="8897"/>
          <a:stretch/>
        </p:blipFill>
        <p:spPr bwMode="auto">
          <a:xfrm>
            <a:off x="304800" y="5257800"/>
            <a:ext cx="1447800" cy="13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snail pictures and diversity pictures\Hermissenda-Phidiana crassicornis\DSCF0652.JPG"/>
          <p:cNvPicPr>
            <a:picLocks noChangeAspect="1" noChangeArrowheads="1"/>
          </p:cNvPicPr>
          <p:nvPr/>
        </p:nvPicPr>
        <p:blipFill>
          <a:blip r:embed="rId8" cstate="print"/>
          <a:srcRect l="33673" t="21769" r="29592" b="45578"/>
          <a:stretch>
            <a:fillRect/>
          </a:stretch>
        </p:blipFill>
        <p:spPr bwMode="auto">
          <a:xfrm>
            <a:off x="5257800" y="5715000"/>
            <a:ext cx="1338076" cy="871668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15029" t="4979" r="7944" b="-4979"/>
          <a:stretch/>
        </p:blipFill>
        <p:spPr bwMode="auto">
          <a:xfrm>
            <a:off x="7010400" y="5269812"/>
            <a:ext cx="1600200" cy="15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iopha egg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16151" r="20207" b="5660"/>
          <a:stretch/>
        </p:blipFill>
        <p:spPr>
          <a:xfrm>
            <a:off x="838200" y="3174004"/>
            <a:ext cx="1905000" cy="180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l="10553" t="11495" r="13575" b="5748"/>
          <a:stretch/>
        </p:blipFill>
        <p:spPr>
          <a:xfrm>
            <a:off x="3962400" y="5444066"/>
            <a:ext cx="995540" cy="1405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971800"/>
            <a:ext cx="1676400" cy="20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ggles\Documents\research\Antimicrobial egg masses\pictures\dicathais.jpg"/>
          <p:cNvPicPr>
            <a:picLocks noChangeAspect="1" noChangeArrowheads="1"/>
          </p:cNvPicPr>
          <p:nvPr/>
        </p:nvPicPr>
        <p:blipFill rotWithShape="1">
          <a:blip r:embed="rId2" cstate="print"/>
          <a:srcRect t="16814"/>
          <a:stretch/>
        </p:blipFill>
        <p:spPr bwMode="auto">
          <a:xfrm>
            <a:off x="4837661" y="5364682"/>
            <a:ext cx="1535385" cy="1481101"/>
          </a:xfrm>
          <a:prstGeom prst="rect">
            <a:avLst/>
          </a:prstGeom>
          <a:noFill/>
        </p:spPr>
      </p:pic>
      <p:pic>
        <p:nvPicPr>
          <p:cNvPr id="5" name="Picture 2" descr="F:\snail pictures and diversity pictures\Hermissenda-Phidiana crassicornis\DSCF0652.JPG"/>
          <p:cNvPicPr>
            <a:picLocks noChangeAspect="1" noChangeArrowheads="1"/>
          </p:cNvPicPr>
          <p:nvPr/>
        </p:nvPicPr>
        <p:blipFill>
          <a:blip r:embed="rId3" cstate="print"/>
          <a:srcRect l="33673" t="21769" r="29592" b="45578"/>
          <a:stretch>
            <a:fillRect/>
          </a:stretch>
        </p:blipFill>
        <p:spPr bwMode="auto">
          <a:xfrm>
            <a:off x="2598420" y="5364683"/>
            <a:ext cx="2259775" cy="147209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5029" t="4979" r="7944" b="-4979"/>
          <a:stretch/>
        </p:blipFill>
        <p:spPr bwMode="auto">
          <a:xfrm>
            <a:off x="998220" y="5364683"/>
            <a:ext cx="1600200" cy="15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3035" t="13333" r="13333" b="16468"/>
          <a:stretch/>
        </p:blipFill>
        <p:spPr bwMode="auto">
          <a:xfrm>
            <a:off x="6373046" y="5364683"/>
            <a:ext cx="1839788" cy="145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02513" y="1600200"/>
            <a:ext cx="35764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Common reproductive strategy among inverts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Rich in polysaccharides and proteins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vulnerable to infection due to </a:t>
            </a:r>
            <a:r>
              <a:rPr lang="en-US" sz="2400" dirty="0" smtClean="0">
                <a:solidFill>
                  <a:schemeClr val="tx1"/>
                </a:solidFill>
              </a:rPr>
              <a:t>composition and sessile nature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78655" y="1431642"/>
            <a:ext cx="5123858" cy="3892090"/>
            <a:chOff x="239078" y="1189038"/>
            <a:chExt cx="5297882" cy="3987855"/>
          </a:xfrm>
        </p:grpSpPr>
        <p:sp>
          <p:nvSpPr>
            <p:cNvPr id="10" name="TextBox 9"/>
            <p:cNvSpPr txBox="1"/>
            <p:nvPr/>
          </p:nvSpPr>
          <p:spPr>
            <a:xfrm>
              <a:off x="1979848" y="2536714"/>
              <a:ext cx="24310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Molluscan Life cycle</a:t>
              </a:r>
              <a:endParaRPr lang="en-US" sz="3200" b="1" dirty="0"/>
            </a:p>
          </p:txBody>
        </p:sp>
        <p:pic>
          <p:nvPicPr>
            <p:cNvPr id="11" name="Picture 2" descr="C:\Users\Giggles\Documents\research\research pictures\snail pictures and diversity pictures\squid\IMG_009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6130" r="8897"/>
            <a:stretch/>
          </p:blipFill>
          <p:spPr bwMode="auto">
            <a:xfrm>
              <a:off x="2378447" y="3927127"/>
              <a:ext cx="1357480" cy="1249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Giggles\Documents\research\research pictures\snail pictures and diversity pictures\squid\squid hatch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" t="4230" r="4003"/>
            <a:stretch/>
          </p:blipFill>
          <p:spPr bwMode="auto">
            <a:xfrm>
              <a:off x="239078" y="2704572"/>
              <a:ext cx="1460190" cy="111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alaska-in-pictures.com/data/media/1/loligo-opalescens_168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74" r="6040" b="7791"/>
            <a:stretch/>
          </p:blipFill>
          <p:spPr bwMode="auto">
            <a:xfrm>
              <a:off x="1798320" y="1189038"/>
              <a:ext cx="2159569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83722" y="3060030"/>
              <a:ext cx="14448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Fertilization</a:t>
              </a:r>
              <a:endParaRPr lang="en-US" sz="2000" b="1" dirty="0"/>
            </a:p>
          </p:txBody>
        </p:sp>
        <p:sp>
          <p:nvSpPr>
            <p:cNvPr id="15" name="Curved Down Arrow 14"/>
            <p:cNvSpPr/>
            <p:nvPr/>
          </p:nvSpPr>
          <p:spPr>
            <a:xfrm rot="18540000">
              <a:off x="390055" y="1654693"/>
              <a:ext cx="1428320" cy="56428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 rot="8280000">
              <a:off x="4030065" y="4121420"/>
              <a:ext cx="1506895" cy="56428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rot="2700000">
              <a:off x="4160813" y="1717875"/>
              <a:ext cx="1458648" cy="56428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 rot="-8520000">
              <a:off x="430559" y="4218460"/>
              <a:ext cx="1506895" cy="57557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-196981"/>
            <a:ext cx="9215689" cy="1557063"/>
            <a:chOff x="0" y="228600"/>
            <a:chExt cx="9215689" cy="1557063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22" name="Picture 21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3095625" algn="l"/>
                  </a:tabLst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Invertebrate Egg 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Masses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and 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Capsules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79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76200"/>
            <a:ext cx="9144000" cy="827417"/>
            <a:chOff x="0" y="275772"/>
            <a:chExt cx="9144000" cy="827417"/>
          </a:xfrm>
        </p:grpSpPr>
        <p:pic>
          <p:nvPicPr>
            <p:cNvPr id="9" name="Picture 8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8065476" y="275772"/>
              <a:ext cx="1078524" cy="82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345828"/>
              <a:ext cx="8077200" cy="61574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Anti-microbial Activity by Species</a:t>
              </a:r>
              <a:endParaRPr lang="en-US" sz="2800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350" r="7750" b="10903"/>
          <a:stretch/>
        </p:blipFill>
        <p:spPr>
          <a:xfrm>
            <a:off x="1371600" y="762000"/>
            <a:ext cx="6019800" cy="59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019800" cy="4525963"/>
          </a:xfrm>
        </p:spPr>
        <p:txBody>
          <a:bodyPr/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diomedea</a:t>
            </a:r>
            <a:r>
              <a:rPr lang="en-US" i="1" dirty="0" smtClean="0"/>
              <a:t> </a:t>
            </a:r>
            <a:r>
              <a:rPr lang="en-US" dirty="0" smtClean="0"/>
              <a:t>development stages: anti-microbial and DGGE</a:t>
            </a:r>
          </a:p>
          <a:p>
            <a:r>
              <a:rPr lang="en-US" i="1" dirty="0" err="1" smtClean="0"/>
              <a:t>Olea</a:t>
            </a:r>
            <a:r>
              <a:rPr lang="en-US" i="1" dirty="0" smtClean="0"/>
              <a:t> </a:t>
            </a:r>
            <a:r>
              <a:rPr lang="en-US" i="1" dirty="0" err="1" smtClean="0"/>
              <a:t>hensineensis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Yasmin</a:t>
            </a:r>
            <a:r>
              <a:rPr lang="en-US" dirty="0" smtClean="0"/>
              <a:t> Von </a:t>
            </a:r>
            <a:r>
              <a:rPr lang="en-US" dirty="0" err="1" smtClean="0"/>
              <a:t>Dassow</a:t>
            </a:r>
            <a:endParaRPr lang="en-US" dirty="0" smtClean="0"/>
          </a:p>
          <a:p>
            <a:r>
              <a:rPr lang="en-US" dirty="0" smtClean="0"/>
              <a:t>Anti-microbial identification with Jack Bell</a:t>
            </a:r>
          </a:p>
          <a:p>
            <a:r>
              <a:rPr lang="en-US" i="1" dirty="0" err="1" smtClean="0"/>
              <a:t>Ulva</a:t>
            </a:r>
            <a:r>
              <a:rPr lang="en-US" dirty="0" smtClean="0"/>
              <a:t> and </a:t>
            </a:r>
            <a:r>
              <a:rPr lang="en-US" i="1" dirty="0" err="1" smtClean="0"/>
              <a:t>Haminoea</a:t>
            </a:r>
            <a:r>
              <a:rPr lang="en-US" dirty="0" smtClean="0"/>
              <a:t> experiments with Charley O’Kelly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4386"/>
            <a:ext cx="9144000" cy="1178169"/>
            <a:chOff x="0" y="123372"/>
            <a:chExt cx="9144000" cy="1178169"/>
          </a:xfrm>
        </p:grpSpPr>
        <p:pic>
          <p:nvPicPr>
            <p:cNvPr id="5" name="Picture 4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Other projects</a:t>
              </a:r>
              <a:endParaRPr lang="en-US" sz="3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68186" y="2771350"/>
            <a:ext cx="3880179" cy="214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5178" y="5415847"/>
            <a:ext cx="9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Pat Krug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820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584" y="152400"/>
            <a:ext cx="9144000" cy="1178169"/>
            <a:chOff x="0" y="123372"/>
            <a:chExt cx="9144000" cy="1178169"/>
          </a:xfrm>
        </p:grpSpPr>
        <p:pic>
          <p:nvPicPr>
            <p:cNvPr id="11" name="Picture 10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Acknowledgements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295400"/>
            <a:ext cx="227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Committee Members: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Craig Plante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Erik Sotka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Karen Burnett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3254" y="1586009"/>
            <a:ext cx="3231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UW Friday Harbor Labs: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UW Faculty and Staff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FHL Divers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Students (2009, 2010, 2011)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63254" y="1288624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Grice Marine Lab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786173"/>
            <a:ext cx="3393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Development: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Kathleen Morrow </a:t>
            </a:r>
            <a:r>
              <a:rPr lang="en-US" dirty="0" smtClean="0"/>
              <a:t>(JCU-AIMS)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Jonathan Craft (JCU-AIMS)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Nat Johnson (MUSC)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Tricia Roth (CofC)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Natasha Sharp (</a:t>
            </a:r>
            <a:r>
              <a:rPr lang="en-US" dirty="0" err="1" smtClean="0"/>
              <a:t>CofC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63254" y="2743200"/>
            <a:ext cx="6353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Funding Sources: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Joanna </a:t>
            </a:r>
            <a:r>
              <a:rPr lang="en-US" sz="1600" dirty="0" err="1"/>
              <a:t>Deepwater</a:t>
            </a:r>
            <a:r>
              <a:rPr lang="en-US" sz="1600" dirty="0"/>
              <a:t> Foundation Scholarship </a:t>
            </a:r>
            <a:r>
              <a:rPr lang="en-US" sz="1600" dirty="0" smtClean="0"/>
              <a:t>2011-2012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FHL Richard and Megumi Strathmann Fellowship 2011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FHL </a:t>
            </a:r>
            <a:r>
              <a:rPr lang="en-US" sz="1600" dirty="0"/>
              <a:t>Patricia Dudley  Scholarship 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CofC Presidential </a:t>
            </a:r>
            <a:r>
              <a:rPr lang="en-US" sz="1600" dirty="0"/>
              <a:t>Summer Research </a:t>
            </a:r>
            <a:r>
              <a:rPr lang="en-US" sz="1600" dirty="0" smtClean="0"/>
              <a:t>Scholarship 2010-2011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NSF OCE-0621467 to RDP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CofC </a:t>
            </a:r>
            <a:r>
              <a:rPr lang="en-US" sz="1600" dirty="0"/>
              <a:t>graduate and teaching assistantships</a:t>
            </a:r>
          </a:p>
          <a:p>
            <a:endParaRPr lang="en-US" sz="14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89" y="1828800"/>
            <a:ext cx="762000" cy="7286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grice.cofc.edu/images/logos/NSF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83" y="1895564"/>
            <a:ext cx="658769" cy="6685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PMB word mar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292" y="1855732"/>
            <a:ext cx="1066799" cy="708354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460121"/>
            <a:ext cx="2656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Podolsky</a:t>
            </a:r>
            <a:r>
              <a:rPr lang="en-US" b="1" dirty="0" smtClean="0"/>
              <a:t> and </a:t>
            </a:r>
            <a:r>
              <a:rPr lang="en-US" b="1" dirty="0" err="1" smtClean="0"/>
              <a:t>Plante</a:t>
            </a:r>
            <a:r>
              <a:rPr lang="en-US" b="1" dirty="0" smtClean="0"/>
              <a:t> Labs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Daniel </a:t>
            </a:r>
            <a:r>
              <a:rPr lang="en-US" dirty="0" err="1" smtClean="0"/>
              <a:t>Fernandes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Diego Castro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Gabe </a:t>
            </a:r>
            <a:r>
              <a:rPr lang="en-US" dirty="0" err="1" smtClean="0"/>
              <a:t>Segerra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Suzanne </a:t>
            </a:r>
            <a:r>
              <a:rPr lang="en-US" dirty="0" err="1" smtClean="0"/>
              <a:t>Kacenas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Whitney Hook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Vanessa </a:t>
            </a:r>
            <a:r>
              <a:rPr lang="en-US" dirty="0" err="1" smtClean="0"/>
              <a:t>Bezy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Shannon Hoy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14599" r="20324"/>
          <a:stretch/>
        </p:blipFill>
        <p:spPr>
          <a:xfrm>
            <a:off x="6140208" y="4697902"/>
            <a:ext cx="1679160" cy="1971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r="6646"/>
          <a:stretch/>
        </p:blipFill>
        <p:spPr>
          <a:xfrm>
            <a:off x="7924800" y="4726427"/>
            <a:ext cx="922597" cy="1943265"/>
          </a:xfrm>
          <a:prstGeom prst="rect">
            <a:avLst/>
          </a:prstGeom>
        </p:spPr>
      </p:pic>
      <p:pic>
        <p:nvPicPr>
          <p:cNvPr id="21" name="Picture 4" descr="http://hphotos-snc1.fbcdn.net/hs145.snc1/5368_615482226734_21306649_36495592_2370217_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554" y="4919480"/>
            <a:ext cx="1970493" cy="1466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1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quid hatch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494" r="5448"/>
          <a:stretch/>
        </p:blipFill>
        <p:spPr>
          <a:xfrm>
            <a:off x="495300" y="228600"/>
            <a:ext cx="8153400" cy="6405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878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solidFill>
            <a:srgbClr val="D6009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METHODS SLIDES</a:t>
            </a:r>
            <a:br>
              <a:rPr lang="en-US" dirty="0" smtClean="0"/>
            </a:br>
            <a:r>
              <a:rPr lang="en-US" dirty="0" smtClean="0"/>
              <a:t>(after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00200"/>
            <a:ext cx="533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Sediment grain size: percent silt and clay (&lt;63 µm)</a:t>
            </a:r>
          </a:p>
          <a:p>
            <a:pPr lvl="1"/>
            <a:r>
              <a:rPr lang="en-US" dirty="0" smtClean="0"/>
              <a:t>Separated by grain size using a </a:t>
            </a:r>
            <a:r>
              <a:rPr lang="en-US" dirty="0" err="1" smtClean="0"/>
              <a:t>RoTap</a:t>
            </a:r>
            <a:r>
              <a:rPr lang="en-US" dirty="0" smtClean="0"/>
              <a:t> sorter</a:t>
            </a:r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Organic Content</a:t>
            </a:r>
          </a:p>
          <a:p>
            <a:pPr lvl="1"/>
            <a:r>
              <a:rPr lang="en-US" dirty="0" smtClean="0"/>
              <a:t>Sediment dried and </a:t>
            </a:r>
            <a:r>
              <a:rPr lang="en-US" dirty="0" err="1" smtClean="0"/>
              <a:t>ashed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3372"/>
            <a:ext cx="9144000" cy="1178169"/>
            <a:chOff x="0" y="123372"/>
            <a:chExt cx="9144000" cy="1178169"/>
          </a:xfrm>
        </p:grpSpPr>
        <p:pic>
          <p:nvPicPr>
            <p:cNvPr id="6" name="Picture 5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Methods: Sediment Characteristics</a:t>
              </a:r>
              <a:endParaRPr lang="en-US" sz="3600" b="1" dirty="0"/>
            </a:p>
          </p:txBody>
        </p:sp>
      </p:grpSp>
      <p:pic>
        <p:nvPicPr>
          <p:cNvPr id="8" name="Picture 2" descr="http://omegascientific.com.sg/wp-content/uploads/Rot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926080" cy="27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4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962400" cy="4525963"/>
          </a:xfrm>
        </p:spPr>
        <p:txBody>
          <a:bodyPr/>
          <a:lstStyle/>
          <a:p>
            <a:r>
              <a:rPr lang="en-US" dirty="0"/>
              <a:t>Bacterial Load</a:t>
            </a:r>
          </a:p>
          <a:p>
            <a:pPr lvl="1"/>
            <a:r>
              <a:rPr lang="en-US" dirty="0"/>
              <a:t>Sediment samples were fixed, sonicated, filtered, and stained with SybrGold for bacteria counts.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3372"/>
            <a:ext cx="9144000" cy="1178169"/>
            <a:chOff x="0" y="123372"/>
            <a:chExt cx="9144000" cy="1178169"/>
          </a:xfrm>
        </p:grpSpPr>
        <p:pic>
          <p:nvPicPr>
            <p:cNvPr id="6" name="Picture 5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Methods: Bacterial Load</a:t>
              </a:r>
              <a:endParaRPr lang="en-US" sz="3600" b="1" dirty="0"/>
            </a:p>
          </p:txBody>
        </p:sp>
      </p:grpSp>
      <p:pic>
        <p:nvPicPr>
          <p:cNvPr id="8" name="Picture 2" descr="C:\Users\Giggles\Documents\Antimicrobial egg masses\sammi\sammi\argyle 1 001.jpeg"/>
          <p:cNvPicPr>
            <a:picLocks noChangeAspect="1" noChangeArrowheads="1"/>
          </p:cNvPicPr>
          <p:nvPr/>
        </p:nvPicPr>
        <p:blipFill rotWithShape="1">
          <a:blip r:embed="rId3" cstate="print"/>
          <a:srcRect l="16705" t="12589" r="19541" b="9215"/>
          <a:stretch/>
        </p:blipFill>
        <p:spPr bwMode="auto">
          <a:xfrm>
            <a:off x="4495800" y="1981200"/>
            <a:ext cx="367431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F0158.JPG"/>
          <p:cNvPicPr>
            <a:picLocks noChangeAspect="1"/>
          </p:cNvPicPr>
          <p:nvPr/>
        </p:nvPicPr>
        <p:blipFill rotWithShape="1">
          <a:blip r:embed="rId4" cstate="print"/>
          <a:srcRect t="12465" b="8417"/>
          <a:stretch/>
        </p:blipFill>
        <p:spPr>
          <a:xfrm>
            <a:off x="990600" y="4953001"/>
            <a:ext cx="2667000" cy="1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Freshly laid vs. late stage egg masses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876800" cy="47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638800"/>
            <a:ext cx="2850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Benkendorff</a:t>
            </a:r>
            <a:r>
              <a:rPr lang="en-US" sz="2800" b="1" dirty="0" smtClean="0"/>
              <a:t> 2001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Freshly laid Whelk</a:t>
            </a:r>
          </a:p>
          <a:p>
            <a:r>
              <a:rPr lang="en-US" sz="2800" dirty="0" smtClean="0"/>
              <a:t>Egg mass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590800"/>
            <a:ext cx="1861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Late stage</a:t>
            </a:r>
          </a:p>
          <a:p>
            <a:r>
              <a:rPr lang="en-US" sz="2800" dirty="0" smtClean="0"/>
              <a:t>Egg Masses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15000" y="31242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2971800"/>
            <a:ext cx="1600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9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 in </a:t>
            </a:r>
            <a:r>
              <a:rPr lang="en-US" sz="2400" dirty="0"/>
              <a:t>m</a:t>
            </a:r>
            <a:r>
              <a:rPr lang="en-US" sz="2400" dirty="0" smtClean="0"/>
              <a:t>olluscs, annelids, nematodes, arthropods</a:t>
            </a:r>
          </a:p>
          <a:p>
            <a:r>
              <a:rPr lang="en-US" sz="2400" dirty="0" smtClean="0"/>
              <a:t>79% of 41 species of molluscan and annelid egg masses displayed activity against a wide-range of bacteria (Benkendorff 2001)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8726" y="3233501"/>
            <a:ext cx="8113552" cy="3091099"/>
            <a:chOff x="358726" y="2621280"/>
            <a:chExt cx="8113552" cy="3091099"/>
          </a:xfrm>
        </p:grpSpPr>
        <p:pic>
          <p:nvPicPr>
            <p:cNvPr id="6" name="Picture 2" descr="C:\Users\Giggles\Documents\research\fhl 10\bioassays\Haminoea diffusion and 96 plates\112210 NB extract 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0" r="7533"/>
            <a:stretch/>
          </p:blipFill>
          <p:spPr bwMode="auto">
            <a:xfrm>
              <a:off x="2819400" y="2621280"/>
              <a:ext cx="3424646" cy="309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410200" y="2971800"/>
              <a:ext cx="1447800" cy="0"/>
            </a:xfrm>
            <a:prstGeom prst="straightConnector1">
              <a:avLst/>
            </a:prstGeom>
            <a:ln w="5715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34200" y="2649974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Bacterial Lawn</a:t>
              </a:r>
              <a:endParaRPr lang="en-US" sz="2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447902" y="4567570"/>
              <a:ext cx="2219598" cy="0"/>
            </a:xfrm>
            <a:prstGeom prst="straightConnector1">
              <a:avLst/>
            </a:prstGeom>
            <a:ln w="5715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8726" y="3780376"/>
              <a:ext cx="2179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Zone of Inhibition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48278" y="4152070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Disk with Egg Mass Extract</a:t>
              </a:r>
              <a:endParaRPr lang="en-US" sz="2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52600" y="4152070"/>
              <a:ext cx="1524000" cy="1"/>
            </a:xfrm>
            <a:prstGeom prst="straightConnector1">
              <a:avLst/>
            </a:prstGeom>
            <a:ln w="5715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16" name="Picture 15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Antimicrobial Chemical Defense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30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anti-microbial activity within egg masses vary ….</a:t>
            </a:r>
          </a:p>
          <a:p>
            <a:pPr marL="0" indent="0">
              <a:buNone/>
            </a:pPr>
            <a:r>
              <a:rPr lang="en-US" dirty="0" smtClean="0"/>
              <a:t>           …across habitats?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…when laid on different substrates?</a:t>
            </a:r>
          </a:p>
          <a:p>
            <a:pPr marL="0" indent="0">
              <a:buNone/>
            </a:pPr>
            <a:r>
              <a:rPr lang="en-US" dirty="0" smtClean="0"/>
              <a:t>           …across different species found in the San 	Juan Islands?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7" name="Picture 6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Ecological Questions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04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79192" y="6519446"/>
            <a:ext cx="454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Protocol adapted from Benkendorff </a:t>
            </a:r>
            <a:r>
              <a:rPr lang="en-US" sz="1600" b="1" i="1" dirty="0" smtClean="0"/>
              <a:t>et al, </a:t>
            </a:r>
            <a:r>
              <a:rPr lang="en-US" sz="1600" b="1" dirty="0" smtClean="0"/>
              <a:t>2001</a:t>
            </a:r>
            <a:endParaRPr lang="en-US" sz="16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123372"/>
            <a:ext cx="9144000" cy="1178169"/>
            <a:chOff x="0" y="123372"/>
            <a:chExt cx="9144000" cy="1178169"/>
          </a:xfrm>
          <a:solidFill>
            <a:srgbClr val="D60093"/>
          </a:solidFill>
        </p:grpSpPr>
        <p:pic>
          <p:nvPicPr>
            <p:cNvPr id="34" name="Picture 33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35" name="Rectangle 34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Methods: Extraction</a:t>
              </a:r>
              <a:endParaRPr lang="en-US" sz="40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161"/>
            <a:ext cx="9144000" cy="5147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3048000"/>
            <a:ext cx="184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EtOAc</a:t>
            </a:r>
            <a:r>
              <a:rPr lang="en-US" b="1" dirty="0" smtClean="0"/>
              <a:t> or </a:t>
            </a:r>
            <a:r>
              <a:rPr lang="en-US" b="1" dirty="0" err="1" smtClean="0"/>
              <a:t>MeOH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265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524000"/>
            <a:ext cx="4779981" cy="456124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484505" indent="-484505">
              <a:buFont typeface="Wingdings" pitchFamily="2" charset="2"/>
              <a:buChar char="Ø"/>
            </a:pPr>
            <a:r>
              <a:rPr lang="en-US" sz="2400" dirty="0"/>
              <a:t>Absorbance (@590 nm) quantifies bacterial </a:t>
            </a:r>
            <a:r>
              <a:rPr lang="en-US" sz="2400" dirty="0" smtClean="0"/>
              <a:t>count</a:t>
            </a:r>
          </a:p>
          <a:p>
            <a:pPr marL="484505" indent="-484505">
              <a:buFont typeface="Wingdings" pitchFamily="2" charset="2"/>
              <a:buChar char="Ø"/>
            </a:pPr>
            <a:r>
              <a:rPr lang="en-US" sz="2400" dirty="0" smtClean="0"/>
              <a:t>Higher absorbance= more bacterial growth </a:t>
            </a:r>
            <a:r>
              <a:rPr lang="en-US" sz="2400" dirty="0"/>
              <a:t>+</a:t>
            </a:r>
            <a:r>
              <a:rPr lang="en-US" sz="2400" dirty="0" smtClean="0"/>
              <a:t> lower inhibition</a:t>
            </a:r>
          </a:p>
          <a:p>
            <a:pPr marL="484505" indent="-484505">
              <a:buFont typeface="Wingdings" pitchFamily="2" charset="2"/>
              <a:buChar char="Ø"/>
            </a:pPr>
            <a:r>
              <a:rPr lang="en-US" sz="2400" dirty="0" smtClean="0"/>
              <a:t>Bacterial Targets: </a:t>
            </a:r>
          </a:p>
          <a:p>
            <a:pPr marL="941705" lvl="1" indent="-484505">
              <a:buFont typeface="Wingdings" pitchFamily="2" charset="2"/>
              <a:buChar char="Ø"/>
            </a:pPr>
            <a:r>
              <a:rPr lang="en-US" sz="2400" i="1" dirty="0" smtClean="0"/>
              <a:t>Bacillus </a:t>
            </a:r>
            <a:r>
              <a:rPr lang="en-US" sz="2400" i="1" dirty="0" err="1" smtClean="0"/>
              <a:t>subtilis</a:t>
            </a:r>
            <a:endParaRPr lang="en-US" sz="2400" i="1" dirty="0" smtClean="0"/>
          </a:p>
          <a:p>
            <a:pPr marL="941705" lvl="1" indent="-484505">
              <a:buFont typeface="Wingdings" pitchFamily="2" charset="2"/>
              <a:buChar char="Ø"/>
            </a:pPr>
            <a:r>
              <a:rPr lang="en-US" sz="2400" i="1" dirty="0" smtClean="0"/>
              <a:t>Vibrio </a:t>
            </a:r>
            <a:r>
              <a:rPr lang="en-US" sz="2400" i="1" dirty="0" err="1" smtClean="0"/>
              <a:t>harveyi</a:t>
            </a:r>
            <a:endParaRPr lang="en-US" sz="2400" i="1" dirty="0" smtClean="0"/>
          </a:p>
          <a:p>
            <a:pPr marL="941705" lvl="1" indent="-484505">
              <a:buFont typeface="Wingdings" pitchFamily="2" charset="2"/>
              <a:buChar char="Ø"/>
            </a:pPr>
            <a:r>
              <a:rPr lang="en-US" sz="2400" dirty="0" smtClean="0"/>
              <a:t>Environmental isolates (3)</a:t>
            </a:r>
          </a:p>
          <a:p>
            <a:pPr marL="1398905" lvl="2" indent="-484505">
              <a:buFont typeface="Wingdings" pitchFamily="2" charset="2"/>
              <a:buChar char="Ø"/>
            </a:pPr>
            <a:r>
              <a:rPr lang="en-US" sz="2400" i="1" dirty="0" err="1" smtClean="0"/>
              <a:t>Pseudoaltermonas</a:t>
            </a:r>
            <a:endParaRPr lang="en-US" sz="2400" i="1" dirty="0" smtClean="0"/>
          </a:p>
          <a:p>
            <a:pPr marL="1398905" lvl="2" indent="-484505">
              <a:buFont typeface="Wingdings" pitchFamily="2" charset="2"/>
              <a:buChar char="Ø"/>
            </a:pPr>
            <a:r>
              <a:rPr lang="en-US" sz="2400" i="1" dirty="0" smtClean="0"/>
              <a:t>Micrococcus</a:t>
            </a:r>
          </a:p>
          <a:p>
            <a:pPr marL="1398905" lvl="2" indent="-484505">
              <a:buFont typeface="Wingdings" pitchFamily="2" charset="2"/>
              <a:buChar char="Ø"/>
            </a:pPr>
            <a:r>
              <a:rPr lang="en-US" sz="2400" i="1" dirty="0" err="1" smtClean="0"/>
              <a:t>Sulfitobacter</a:t>
            </a:r>
            <a:endParaRPr lang="en-US" sz="2400" i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123372"/>
            <a:ext cx="9144000" cy="1178169"/>
            <a:chOff x="0" y="123372"/>
            <a:chExt cx="9144000" cy="1178169"/>
          </a:xfrm>
        </p:grpSpPr>
        <p:pic>
          <p:nvPicPr>
            <p:cNvPr id="6" name="Picture 5" descr="C:\Documents and Settings\podolskyr\My Documents\My Pictures\Research\Friday Harbor\FH 03\E600 pics\DSCN57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4" t="23414" r="29051" b="24751"/>
            <a:stretch/>
          </p:blipFill>
          <p:spPr bwMode="auto">
            <a:xfrm>
              <a:off x="7608276" y="123372"/>
              <a:ext cx="1535724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28599"/>
              <a:ext cx="7608276" cy="967717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Methods: Microplate Assay</a:t>
              </a:r>
              <a:endParaRPr lang="en-US" sz="40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70683"/>
            <a:ext cx="3124200" cy="215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3"/>
          <a:stretch/>
        </p:blipFill>
        <p:spPr>
          <a:xfrm>
            <a:off x="762000" y="3527956"/>
            <a:ext cx="3525107" cy="1648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30657" b="18912"/>
          <a:stretch/>
        </p:blipFill>
        <p:spPr>
          <a:xfrm>
            <a:off x="99338" y="5149285"/>
            <a:ext cx="4850430" cy="11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9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Chapter 1: Plasticity of anti-microbial activity in egg masses in response to habitat variation in sediment characteristics and microbial load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Chapter 2: Variation in egg masses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Haminoea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vesicula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a consequence of deposition on different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substrates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Chapter 3: Anti-microbial activity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molluscan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egg masses in the San Juan Islands, WA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83223"/>
            <a:ext cx="9215689" cy="1557063"/>
            <a:chOff x="0" y="228600"/>
            <a:chExt cx="9215689" cy="155706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" y="228600"/>
              <a:ext cx="8229600" cy="960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607494"/>
              <a:ext cx="9215689" cy="1178169"/>
              <a:chOff x="-1671889" y="18409"/>
              <a:chExt cx="10815889" cy="1178169"/>
            </a:xfrm>
          </p:grpSpPr>
          <p:pic>
            <p:nvPicPr>
              <p:cNvPr id="8" name="Picture 7" descr="C:\Documents and Settings\podolskyr\My Documents\My Pictures\Research\Friday Harbor\FH 03\E600 pics\DSCN572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4" t="23414" r="29051" b="24751"/>
              <a:stretch/>
            </p:blipFill>
            <p:spPr bwMode="auto">
              <a:xfrm>
                <a:off x="7608276" y="18409"/>
                <a:ext cx="1535724" cy="117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-1671889" y="119734"/>
                <a:ext cx="9280165" cy="975520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Road Map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61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0"/>
            <a:ext cx="7907174" cy="1326902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458081" cy="28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724399"/>
            <a:ext cx="1447800" cy="192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6596" y="1655884"/>
            <a:ext cx="4020182" cy="903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 smtClean="0">
                <a:solidFill>
                  <a:srgbClr val="660066"/>
                </a:solidFill>
              </a:rPr>
              <a:t>Melanochlamys</a:t>
            </a:r>
            <a:r>
              <a:rPr lang="en-US" b="1" i="1" dirty="0" smtClean="0">
                <a:solidFill>
                  <a:srgbClr val="660066"/>
                </a:solidFill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</a:rPr>
              <a:t>diomedea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88224" y="2092311"/>
            <a:ext cx="4737847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Opisthobranch  (1 cm)</a:t>
            </a:r>
          </a:p>
          <a:p>
            <a:r>
              <a:rPr lang="en-US" sz="2800" dirty="0" smtClean="0"/>
              <a:t>Sandy tidal flats</a:t>
            </a:r>
          </a:p>
          <a:p>
            <a:r>
              <a:rPr lang="en-US" sz="2800" dirty="0" smtClean="0"/>
              <a:t>Range CA to S. Alaska</a:t>
            </a:r>
          </a:p>
          <a:p>
            <a:r>
              <a:rPr lang="en-US" sz="2800" dirty="0" smtClean="0"/>
              <a:t>Reproduction during late spring and summer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evelopment within benthic egg mass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83223"/>
            <a:ext cx="8229600" cy="9604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2" name="Picture 11" descr="C:\Documents and Settings\podolskyr\My Documents\My Pictures\Research\Friday Harbor\FH 03\E600 pics\DSCN5724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23414" r="29051" b="24751"/>
          <a:stretch/>
        </p:blipFill>
        <p:spPr bwMode="auto">
          <a:xfrm>
            <a:off x="7848932" y="74366"/>
            <a:ext cx="1308515" cy="11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1" y="-1"/>
            <a:ext cx="834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PLASTICITY OF ANTI-MICROBIAL ACTIVITY IN EGG MASSES IN RESPONSE TO HABITAT VARIATION IN SEDIMENT CHARACTERISTICS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AND MICROBIAL LOAD</a:t>
            </a:r>
          </a:p>
        </p:txBody>
      </p:sp>
    </p:spTree>
    <p:extLst>
      <p:ext uri="{BB962C8B-B14F-4D97-AF65-F5344CB8AC3E}">
        <p14:creationId xmlns:p14="http://schemas.microsoft.com/office/powerpoint/2010/main" val="188700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sjimap 3 sites lag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36195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119313" y="2413000"/>
            <a:ext cx="928687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083050" y="4271963"/>
            <a:ext cx="1704975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5071"/>
            <a:ext cx="4271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D60093"/>
                </a:solidFill>
              </a:rPr>
              <a:t>Variation among soft sediment habitats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5181600" y="2819400"/>
            <a:ext cx="1295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71450" y="552450"/>
            <a:ext cx="8494713" cy="6084888"/>
            <a:chOff x="108" y="348"/>
            <a:chExt cx="5351" cy="3833"/>
          </a:xfrm>
        </p:grpSpPr>
        <p:pic>
          <p:nvPicPr>
            <p:cNvPr id="10" name="Picture 12" descr="g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6" t="14063" r="15625" b="2344"/>
            <a:stretch>
              <a:fillRect/>
            </a:stretch>
          </p:blipFill>
          <p:spPr bwMode="auto">
            <a:xfrm>
              <a:off x="108" y="2715"/>
              <a:ext cx="1958" cy="14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 descr="A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t="10547" r="7813" b="2344"/>
            <a:stretch>
              <a:fillRect/>
            </a:stretch>
          </p:blipFill>
          <p:spPr bwMode="auto">
            <a:xfrm>
              <a:off x="3168" y="348"/>
              <a:ext cx="1952" cy="145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f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6" t="11719" r="13672" b="2344"/>
            <a:stretch>
              <a:fillRect/>
            </a:stretch>
          </p:blipFill>
          <p:spPr bwMode="auto">
            <a:xfrm>
              <a:off x="3504" y="2718"/>
              <a:ext cx="1955" cy="14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71450" y="552450"/>
            <a:ext cx="8489950" cy="6086475"/>
            <a:chOff x="108" y="348"/>
            <a:chExt cx="5348" cy="3834"/>
          </a:xfrm>
        </p:grpSpPr>
        <p:pic>
          <p:nvPicPr>
            <p:cNvPr id="14" name="Picture 16" descr="1101000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715"/>
              <a:ext cx="1952" cy="14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 descr="110300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48"/>
              <a:ext cx="1952" cy="14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fb ripples"/>
            <p:cNvPicPr>
              <a:picLocks noChangeAspect="1" noChangeArrowheads="1"/>
            </p:cNvPicPr>
            <p:nvPr/>
          </p:nvPicPr>
          <p:blipFill>
            <a:blip r:embed="rId8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18"/>
              <a:ext cx="1952" cy="14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171450" y="552450"/>
            <a:ext cx="8489950" cy="6088063"/>
            <a:chOff x="108" y="348"/>
            <a:chExt cx="5348" cy="3835"/>
          </a:xfrm>
        </p:grpSpPr>
        <p:pic>
          <p:nvPicPr>
            <p:cNvPr id="18" name="Picture 20" descr="Garrison Bay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715"/>
              <a:ext cx="1950" cy="1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1" descr="Argyle Lago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48"/>
              <a:ext cx="1952" cy="14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 descr="False Bay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18"/>
              <a:ext cx="1952" cy="14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43200" y="2012950"/>
            <a:ext cx="2457450" cy="2533650"/>
            <a:chOff x="2272" y="1602"/>
            <a:chExt cx="1548" cy="1596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272" y="1602"/>
              <a:ext cx="432" cy="2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800" y="2903"/>
              <a:ext cx="320" cy="2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84" y="249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47526" y="2413000"/>
            <a:ext cx="69602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Mitchell 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ay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667000" y="2438400"/>
            <a:ext cx="57150" cy="571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895850" y="4495800"/>
            <a:ext cx="57150" cy="571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38700" y="3994964"/>
            <a:ext cx="666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of 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July </a:t>
            </a: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Beach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9175" y="4002256"/>
            <a:ext cx="581025" cy="615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70" y="2653475"/>
            <a:ext cx="365760" cy="33185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806</Words>
  <Application>Microsoft Macintosh PowerPoint</Application>
  <PresentationFormat>On-screen Show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Ecological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Bacterial Communities within Egg Masses on Different Substrates (DGGE)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METHODS SLIDES (after presentation)</vt:lpstr>
      <vt:lpstr>PowerPoint Presentation</vt:lpstr>
      <vt:lpstr>PowerPoint Presentation</vt:lpstr>
      <vt:lpstr>Freshly laid vs. late stage egg masses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fhlguest</dc:creator>
  <cp:lastModifiedBy>Samantha Smoot</cp:lastModifiedBy>
  <cp:revision>41</cp:revision>
  <cp:lastPrinted>2012-07-29T00:28:39Z</cp:lastPrinted>
  <dcterms:created xsi:type="dcterms:W3CDTF">2012-07-28T22:59:07Z</dcterms:created>
  <dcterms:modified xsi:type="dcterms:W3CDTF">2012-08-03T00:51:30Z</dcterms:modified>
</cp:coreProperties>
</file>