
<file path=[Content_Types].xml><?xml version="1.0" encoding="utf-8"?>
<Types xmlns="http://schemas.openxmlformats.org/package/2006/content-types">
  <Default ContentType="application/vnd.openxmlformats-package.relationships+xml" Extension="rels"/>
  <Default ContentType="application/xml" Extension="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3.xml"/>
  <Override ContentType="application/vnd.openxmlformats-officedocument.theme+xml" PartName="/ppt/theme/theme2.xml"/>
  <Override ContentType="application/vnd.openxmlformats-officedocument.theme+xml" PartName="/ppt/theme/theme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4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3.xml"/>
  <Override ContentType="application/vnd.openxmlformats-officedocument.presentationml.tableStyles+xml" PartName="/ppt/tableStyle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6858000" cx="9144000"/>
  <p:notesSz cx="6858000" cy="9144000"/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Id="rId2" Type="http://schemas.openxmlformats.org/officeDocument/2006/relationships/presProps" Target="presProps.xml"/><Relationship Id="rId1" Type="http://schemas.openxmlformats.org/officeDocument/2006/relationships/theme" Target="theme/theme2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3" Type="http://schemas.openxmlformats.org/officeDocument/2006/relationships/tableStyles" Target="tableStyles.xml"/><Relationship Id="rId9" Type="http://schemas.openxmlformats.org/officeDocument/2006/relationships/slide" Target="slides/slide4.xml"/><Relationship Id="rId6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8" Type="http://schemas.openxmlformats.org/officeDocument/2006/relationships/slide" Target="slides/slide3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9" name="Shape 3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5" name="Shape 4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1" name="Shape 5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3" name="Shape 6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/>
        </p:nvSpPr>
        <p:spPr>
          <a:xfrm flipH="1" rot="10800000">
            <a:off x="0" y="4124512"/>
            <a:ext cx="8458200" cy="949799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" name="Shape 10"/>
          <p:cNvSpPr txBox="1"/>
          <p:nvPr>
            <p:ph type="ctrTitle"/>
          </p:nvPr>
        </p:nvSpPr>
        <p:spPr>
          <a:xfrm>
            <a:off x="685800" y="1734342"/>
            <a:ext cx="7772400" cy="22454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1pPr>
            <a:lvl2pPr>
              <a:spcBef>
                <a:spcPts val="0"/>
              </a:spcBef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2pPr>
            <a:lvl3pPr>
              <a:spcBef>
                <a:spcPts val="0"/>
              </a:spcBef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3pPr>
            <a:lvl4pPr>
              <a:spcBef>
                <a:spcPts val="0"/>
              </a:spcBef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4pPr>
            <a:lvl5pPr>
              <a:spcBef>
                <a:spcPts val="0"/>
              </a:spcBef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5pPr>
            <a:lvl6pPr>
              <a:spcBef>
                <a:spcPts val="0"/>
              </a:spcBef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6pPr>
            <a:lvl7pPr>
              <a:spcBef>
                <a:spcPts val="0"/>
              </a:spcBef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7pPr>
            <a:lvl8pPr>
              <a:spcBef>
                <a:spcPts val="0"/>
              </a:spcBef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8pPr>
            <a:lvl9pPr>
              <a:spcBef>
                <a:spcPts val="0"/>
              </a:spcBef>
              <a:buClr>
                <a:schemeClr val="dk2"/>
              </a:buClr>
              <a:buSzPct val="100000"/>
              <a:defRPr sz="7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685800" y="4124476"/>
            <a:ext cx="7772400" cy="949799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>
              <a:spcBef>
                <a:spcPts val="0"/>
              </a:spcBef>
              <a:buClr>
                <a:schemeClr val="lt2"/>
              </a:buClr>
              <a:buNone/>
              <a:defRPr b="1">
                <a:solidFill>
                  <a:schemeClr val="lt2"/>
                </a:solidFill>
              </a:defRPr>
            </a:lvl1pPr>
            <a:lvl2pPr>
              <a:spcBef>
                <a:spcPts val="0"/>
              </a:spcBef>
              <a:buClr>
                <a:schemeClr val="lt2"/>
              </a:buClr>
              <a:buSzPct val="100000"/>
              <a:buNone/>
              <a:defRPr b="1" sz="3000">
                <a:solidFill>
                  <a:schemeClr val="lt2"/>
                </a:solidFill>
              </a:defRPr>
            </a:lvl2pPr>
            <a:lvl3pPr>
              <a:spcBef>
                <a:spcPts val="0"/>
              </a:spcBef>
              <a:buClr>
                <a:schemeClr val="lt2"/>
              </a:buClr>
              <a:buSzPct val="100000"/>
              <a:buNone/>
              <a:defRPr b="1" sz="3000">
                <a:solidFill>
                  <a:schemeClr val="lt2"/>
                </a:solidFill>
              </a:defRPr>
            </a:lvl3pPr>
            <a:lvl4pPr>
              <a:spcBef>
                <a:spcPts val="0"/>
              </a:spcBef>
              <a:buClr>
                <a:schemeClr val="lt2"/>
              </a:buClr>
              <a:buSzPct val="100000"/>
              <a:buNone/>
              <a:defRPr b="1" sz="3000">
                <a:solidFill>
                  <a:schemeClr val="lt2"/>
                </a:solidFill>
              </a:defRPr>
            </a:lvl4pPr>
            <a:lvl5pPr>
              <a:spcBef>
                <a:spcPts val="0"/>
              </a:spcBef>
              <a:buClr>
                <a:schemeClr val="lt2"/>
              </a:buClr>
              <a:buSzPct val="100000"/>
              <a:buNone/>
              <a:defRPr b="1" sz="3000">
                <a:solidFill>
                  <a:schemeClr val="lt2"/>
                </a:solidFill>
              </a:defRPr>
            </a:lvl5pPr>
            <a:lvl6pPr>
              <a:spcBef>
                <a:spcPts val="0"/>
              </a:spcBef>
              <a:buClr>
                <a:schemeClr val="lt2"/>
              </a:buClr>
              <a:buSzPct val="100000"/>
              <a:buNone/>
              <a:defRPr b="1" sz="3000">
                <a:solidFill>
                  <a:schemeClr val="lt2"/>
                </a:solidFill>
              </a:defRPr>
            </a:lvl6pPr>
            <a:lvl7pPr>
              <a:spcBef>
                <a:spcPts val="0"/>
              </a:spcBef>
              <a:buClr>
                <a:schemeClr val="lt2"/>
              </a:buClr>
              <a:buSzPct val="100000"/>
              <a:buNone/>
              <a:defRPr b="1" sz="3000">
                <a:solidFill>
                  <a:schemeClr val="lt2"/>
                </a:solidFill>
              </a:defRPr>
            </a:lvl7pPr>
            <a:lvl8pPr>
              <a:spcBef>
                <a:spcPts val="0"/>
              </a:spcBef>
              <a:buClr>
                <a:schemeClr val="lt2"/>
              </a:buClr>
              <a:buSzPct val="100000"/>
              <a:buNone/>
              <a:defRPr b="1" sz="3000">
                <a:solidFill>
                  <a:schemeClr val="lt2"/>
                </a:solidFill>
              </a:defRPr>
            </a:lvl8pPr>
            <a:lvl9pPr>
              <a:spcBef>
                <a:spcPts val="0"/>
              </a:spcBef>
              <a:buClr>
                <a:schemeClr val="lt2"/>
              </a:buClr>
              <a:buSzPct val="100000"/>
              <a:buNone/>
              <a:defRPr b="1" sz="30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/>
          <p:nvPr/>
        </p:nvSpPr>
        <p:spPr>
          <a:xfrm>
            <a:off x="0" y="274636"/>
            <a:ext cx="8686800" cy="15543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" name="Shape 15"/>
          <p:cNvSpPr txBox="1"/>
          <p:nvPr>
            <p:ph type="title"/>
          </p:nvPr>
        </p:nvSpPr>
        <p:spPr>
          <a:xfrm>
            <a:off x="457200" y="274637"/>
            <a:ext cx="8229600" cy="15221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6" name="Shape 16"/>
          <p:cNvSpPr txBox="1"/>
          <p:nvPr>
            <p:ph idx="1" type="body"/>
          </p:nvPr>
        </p:nvSpPr>
        <p:spPr>
          <a:xfrm>
            <a:off x="457200" y="1947332"/>
            <a:ext cx="8229600" cy="46202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7" name="Shape 17"/>
          <p:cNvSpPr txBox="1"/>
          <p:nvPr>
            <p:ph idx="12" type="sldNum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/>
        </p:nvSpPr>
        <p:spPr>
          <a:xfrm>
            <a:off x="0" y="274636"/>
            <a:ext cx="8686800" cy="15543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" name="Shape 20"/>
          <p:cNvSpPr txBox="1"/>
          <p:nvPr>
            <p:ph type="title"/>
          </p:nvPr>
        </p:nvSpPr>
        <p:spPr>
          <a:xfrm>
            <a:off x="457200" y="274637"/>
            <a:ext cx="8229600" cy="15221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1" name="Shape 21"/>
          <p:cNvSpPr txBox="1"/>
          <p:nvPr>
            <p:ph idx="1" type="body"/>
          </p:nvPr>
        </p:nvSpPr>
        <p:spPr>
          <a:xfrm>
            <a:off x="457200" y="1947332"/>
            <a:ext cx="4030200" cy="46202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2" type="body"/>
          </p:nvPr>
        </p:nvSpPr>
        <p:spPr>
          <a:xfrm>
            <a:off x="4656667" y="1949211"/>
            <a:ext cx="4030200" cy="46202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2" type="sldNum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/>
          <p:nvPr/>
        </p:nvSpPr>
        <p:spPr>
          <a:xfrm>
            <a:off x="0" y="274636"/>
            <a:ext cx="8686800" cy="15543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" name="Shape 26"/>
          <p:cNvSpPr txBox="1"/>
          <p:nvPr>
            <p:ph type="title"/>
          </p:nvPr>
        </p:nvSpPr>
        <p:spPr>
          <a:xfrm>
            <a:off x="457200" y="274637"/>
            <a:ext cx="8229600" cy="15221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/>
        </p:nvSpPr>
        <p:spPr>
          <a:xfrm>
            <a:off x="0" y="5875078"/>
            <a:ext cx="8686800" cy="6927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457200" y="5875078"/>
            <a:ext cx="8229600" cy="6927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buNone/>
              <a:defRPr b="1" sz="2400">
                <a:solidFill>
                  <a:schemeClr val="lt1"/>
                </a:solidFill>
              </a:defRPr>
            </a:lvl1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>
                <a:solidFill>
                  <a:schemeClr val="dk1"/>
                </a:solidFill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idx="12" type="sldNum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7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x="457200" y="274637"/>
            <a:ext cx="8229600" cy="15221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buNone/>
              <a:defRPr b="1" sz="4800">
                <a:solidFill>
                  <a:schemeClr val="lt1"/>
                </a:solidFill>
              </a:defRPr>
            </a:lvl1pPr>
            <a:lvl2pPr>
              <a:spcBef>
                <a:spcPts val="0"/>
              </a:spcBef>
              <a:buClr>
                <a:schemeClr val="lt1"/>
              </a:buClr>
              <a:buSzPct val="100000"/>
              <a:buNone/>
              <a:defRPr b="1" sz="4800">
                <a:solidFill>
                  <a:schemeClr val="lt1"/>
                </a:solidFill>
              </a:defRPr>
            </a:lvl2pPr>
            <a:lvl3pPr>
              <a:spcBef>
                <a:spcPts val="0"/>
              </a:spcBef>
              <a:buClr>
                <a:schemeClr val="lt1"/>
              </a:buClr>
              <a:buSzPct val="100000"/>
              <a:buNone/>
              <a:defRPr b="1" sz="4800">
                <a:solidFill>
                  <a:schemeClr val="lt1"/>
                </a:solidFill>
              </a:defRPr>
            </a:lvl3pPr>
            <a:lvl4pPr>
              <a:spcBef>
                <a:spcPts val="0"/>
              </a:spcBef>
              <a:buClr>
                <a:schemeClr val="lt1"/>
              </a:buClr>
              <a:buSzPct val="100000"/>
              <a:buNone/>
              <a:defRPr b="1" sz="4800">
                <a:solidFill>
                  <a:schemeClr val="lt1"/>
                </a:solidFill>
              </a:defRPr>
            </a:lvl4pPr>
            <a:lvl5pPr>
              <a:spcBef>
                <a:spcPts val="0"/>
              </a:spcBef>
              <a:buClr>
                <a:schemeClr val="lt1"/>
              </a:buClr>
              <a:buSzPct val="100000"/>
              <a:buNone/>
              <a:defRPr b="1" sz="4800">
                <a:solidFill>
                  <a:schemeClr val="lt1"/>
                </a:solidFill>
              </a:defRPr>
            </a:lvl5pPr>
            <a:lvl6pPr>
              <a:spcBef>
                <a:spcPts val="0"/>
              </a:spcBef>
              <a:buClr>
                <a:schemeClr val="lt1"/>
              </a:buClr>
              <a:buSzPct val="100000"/>
              <a:buNone/>
              <a:defRPr b="1" sz="4800">
                <a:solidFill>
                  <a:schemeClr val="lt1"/>
                </a:solidFill>
              </a:defRPr>
            </a:lvl6pPr>
            <a:lvl7pPr>
              <a:spcBef>
                <a:spcPts val="0"/>
              </a:spcBef>
              <a:buClr>
                <a:schemeClr val="lt1"/>
              </a:buClr>
              <a:buSzPct val="100000"/>
              <a:buNone/>
              <a:defRPr b="1" sz="4800">
                <a:solidFill>
                  <a:schemeClr val="lt1"/>
                </a:solidFill>
              </a:defRPr>
            </a:lvl7pPr>
            <a:lvl8pPr>
              <a:spcBef>
                <a:spcPts val="0"/>
              </a:spcBef>
              <a:buClr>
                <a:schemeClr val="lt1"/>
              </a:buClr>
              <a:buSzPct val="100000"/>
              <a:buNone/>
              <a:defRPr b="1" sz="4800">
                <a:solidFill>
                  <a:schemeClr val="lt1"/>
                </a:solidFill>
              </a:defRPr>
            </a:lvl8pPr>
            <a:lvl9pPr>
              <a:spcBef>
                <a:spcPts val="0"/>
              </a:spcBef>
              <a:buClr>
                <a:schemeClr val="lt1"/>
              </a:buClr>
              <a:buSzPct val="100000"/>
              <a:buNone/>
              <a:defRPr b="1"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457200" y="1947332"/>
            <a:ext cx="8229600" cy="46202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600"/>
              </a:spcBef>
              <a:buClr>
                <a:schemeClr val="dk2"/>
              </a:buClr>
              <a:buSzPct val="100000"/>
              <a:defRPr sz="3000">
                <a:solidFill>
                  <a:schemeClr val="dk2"/>
                </a:solidFill>
              </a:defRPr>
            </a:lvl1pPr>
            <a:lvl2pPr>
              <a:spcBef>
                <a:spcPts val="480"/>
              </a:spcBef>
              <a:buClr>
                <a:schemeClr val="dk2"/>
              </a:buClr>
              <a:buSzPct val="100000"/>
              <a:defRPr sz="2400">
                <a:solidFill>
                  <a:schemeClr val="dk2"/>
                </a:solidFill>
              </a:defRPr>
            </a:lvl2pPr>
            <a:lvl3pPr>
              <a:spcBef>
                <a:spcPts val="480"/>
              </a:spcBef>
              <a:buClr>
                <a:schemeClr val="dk2"/>
              </a:buClr>
              <a:buSzPct val="100000"/>
              <a:defRPr sz="2400">
                <a:solidFill>
                  <a:schemeClr val="dk2"/>
                </a:solidFill>
              </a:defRPr>
            </a:lvl3pPr>
            <a:lvl4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4pPr>
            <a:lvl5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5pPr>
            <a:lvl6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6pPr>
            <a:lvl7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7pPr>
            <a:lvl8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8pPr>
            <a:lvl9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2" type="sldNum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>
            <a:lvl1pPr algn="r">
              <a:spcBef>
                <a:spcPts val="0"/>
              </a:spcBef>
              <a:buNone/>
              <a:defRPr sz="1300">
                <a:solidFill>
                  <a:schemeClr val="dk2"/>
                </a:solidFill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/>
          <p:nvPr>
            <p:ph type="ctrTitle"/>
          </p:nvPr>
        </p:nvSpPr>
        <p:spPr>
          <a:xfrm>
            <a:off x="685800" y="1734342"/>
            <a:ext cx="7772400" cy="22454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Quarter Project</a:t>
            </a:r>
          </a:p>
        </p:txBody>
      </p:sp>
      <p:sp>
        <p:nvSpPr>
          <p:cNvPr id="36" name="Shape 36"/>
          <p:cNvSpPr txBox="1"/>
          <p:nvPr>
            <p:ph idx="1" type="subTitle"/>
          </p:nvPr>
        </p:nvSpPr>
        <p:spPr>
          <a:xfrm>
            <a:off x="685800" y="4124476"/>
            <a:ext cx="7772400" cy="9497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Lab B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/>
          <p:nvPr>
            <p:ph type="title"/>
          </p:nvPr>
        </p:nvSpPr>
        <p:spPr>
          <a:xfrm>
            <a:off x="457200" y="274637"/>
            <a:ext cx="8229600" cy="15221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Today’s Agenda</a:t>
            </a:r>
          </a:p>
        </p:txBody>
      </p:sp>
      <p:sp>
        <p:nvSpPr>
          <p:cNvPr id="42" name="Shape 42"/>
          <p:cNvSpPr txBox="1"/>
          <p:nvPr>
            <p:ph idx="1" type="body"/>
          </p:nvPr>
        </p:nvSpPr>
        <p:spPr>
          <a:xfrm>
            <a:off x="457200" y="1947332"/>
            <a:ext cx="8229600" cy="46202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Discuss Readings</a:t>
            </a:r>
          </a:p>
          <a:p>
            <a:pPr indent="-4191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Finalize Lab Experiment</a:t>
            </a:r>
          </a:p>
          <a:p>
            <a:pPr indent="-419100" lvl="0" marL="457200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Finalize Group measurement scheme</a:t>
            </a:r>
          </a:p>
          <a:p>
            <a:pPr indent="-419100" lvl="0" marL="45720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</a:pPr>
            <a:r>
              <a:rPr lang="en"/>
              <a:t>Prep for experiment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/>
          <p:nvPr>
            <p:ph type="title"/>
          </p:nvPr>
        </p:nvSpPr>
        <p:spPr>
          <a:xfrm>
            <a:off x="457200" y="274637"/>
            <a:ext cx="8229600" cy="15221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Paper discussion</a:t>
            </a:r>
          </a:p>
        </p:txBody>
      </p:sp>
      <p:sp>
        <p:nvSpPr>
          <p:cNvPr id="48" name="Shape 48"/>
          <p:cNvSpPr txBox="1"/>
          <p:nvPr>
            <p:ph idx="1" type="body"/>
          </p:nvPr>
        </p:nvSpPr>
        <p:spPr>
          <a:xfrm>
            <a:off x="457200" y="1947332"/>
            <a:ext cx="8229600" cy="46202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What was the main point of the paper?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What were three unique points from the paper?</a:t>
            </a:r>
          </a:p>
          <a:p>
            <a:pPr>
              <a:spcBef>
                <a:spcPts val="0"/>
              </a:spcBef>
              <a:buNone/>
            </a:pPr>
            <a:r>
              <a:rPr lang="en"/>
              <a:t>How might this paper translate to the quarter project?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/>
          <p:nvPr>
            <p:ph type="title"/>
          </p:nvPr>
        </p:nvSpPr>
        <p:spPr>
          <a:xfrm>
            <a:off x="457200" y="274637"/>
            <a:ext cx="8229600" cy="15221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Team Discussion</a:t>
            </a:r>
          </a:p>
        </p:txBody>
      </p:sp>
      <p:sp>
        <p:nvSpPr>
          <p:cNvPr id="54" name="Shape 54"/>
          <p:cNvSpPr txBox="1"/>
          <p:nvPr>
            <p:ph idx="1" type="body"/>
          </p:nvPr>
        </p:nvSpPr>
        <p:spPr>
          <a:xfrm>
            <a:off x="457200" y="1947332"/>
            <a:ext cx="8229600" cy="46202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How do these papers fit together?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What can your group use from these papers?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/>
          <p:nvPr>
            <p:ph type="title"/>
          </p:nvPr>
        </p:nvSpPr>
        <p:spPr>
          <a:xfrm>
            <a:off x="457200" y="274637"/>
            <a:ext cx="8229600" cy="15221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Experiment</a:t>
            </a:r>
          </a:p>
        </p:txBody>
      </p:sp>
      <p:sp>
        <p:nvSpPr>
          <p:cNvPr id="60" name="Shape 60"/>
          <p:cNvSpPr txBox="1"/>
          <p:nvPr>
            <p:ph idx="1" type="body"/>
          </p:nvPr>
        </p:nvSpPr>
        <p:spPr>
          <a:xfrm>
            <a:off x="457200" y="1947332"/>
            <a:ext cx="8229600" cy="46202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Treatment? Control?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Treatment Time?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Treatment Levels?</a:t>
            </a:r>
          </a:p>
          <a:p>
            <a:pPr>
              <a:spcBef>
                <a:spcPts val="0"/>
              </a:spcBef>
              <a:buNone/>
            </a:pPr>
            <a:r>
              <a:rPr lang="en"/>
              <a:t>Equipment?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/>
          <p:nvPr>
            <p:ph type="title"/>
          </p:nvPr>
        </p:nvSpPr>
        <p:spPr>
          <a:xfrm>
            <a:off x="457200" y="274637"/>
            <a:ext cx="8229600" cy="15221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Measurements</a:t>
            </a:r>
          </a:p>
        </p:txBody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x="457200" y="1947332"/>
            <a:ext cx="8229600" cy="46202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Hypothesis?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What will you measure?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How does it relate to the different populations?</a:t>
            </a:r>
          </a:p>
          <a:p>
            <a:pPr>
              <a:spcBef>
                <a:spcPts val="0"/>
              </a:spcBef>
              <a:buNone/>
            </a:pPr>
            <a:r>
              <a:rPr lang="en"/>
              <a:t>What equipment will you need?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ppt/theme/theme3.xml><?xml version="1.0" encoding="utf-8"?>
<a:theme xmlns:a="http://schemas.openxmlformats.org/drawingml/2006/main" xmlns:r="http://schemas.openxmlformats.org/officeDocument/2006/relationships" name="modern">
  <a:themeElements>
    <a:clrScheme name="Custom 348">
      <a:dk1>
        <a:srgbClr val="000000"/>
      </a:dk1>
      <a:lt1>
        <a:srgbClr val="FFFFFF"/>
      </a:lt1>
      <a:dk2>
        <a:srgbClr val="191919"/>
      </a:dk2>
      <a:lt2>
        <a:srgbClr val="CCCCCC"/>
      </a:lt2>
      <a:accent1>
        <a:srgbClr val="7E5554"/>
      </a:accent1>
      <a:accent2>
        <a:srgbClr val="910A10"/>
      </a:accent2>
      <a:accent3>
        <a:srgbClr val="84294D"/>
      </a:accent3>
      <a:accent4>
        <a:srgbClr val="DA823B"/>
      </a:accent4>
      <a:accent5>
        <a:srgbClr val="625D3C"/>
      </a:accent5>
      <a:accent6>
        <a:srgbClr val="00384A"/>
      </a:accent6>
      <a:hlink>
        <a:srgbClr val="227A78"/>
      </a:hlink>
      <a:folHlink>
        <a:srgbClr val="39474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