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4572000" cy="457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42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41" autoAdjust="0"/>
    <p:restoredTop sz="94660"/>
  </p:normalViewPr>
  <p:slideViewPr>
    <p:cSldViewPr snapToGrid="0">
      <p:cViewPr varScale="1">
        <p:scale>
          <a:sx n="199" d="100"/>
          <a:sy n="199" d="100"/>
        </p:scale>
        <p:origin x="2883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748242"/>
            <a:ext cx="3886200" cy="1591733"/>
          </a:xfrm>
        </p:spPr>
        <p:txBody>
          <a:bodyPr anchor="b"/>
          <a:lstStyle>
            <a:lvl1pPr algn="ctr"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2401359"/>
            <a:ext cx="3429000" cy="1103841"/>
          </a:xfrm>
        </p:spPr>
        <p:txBody>
          <a:bodyPr/>
          <a:lstStyle>
            <a:lvl1pPr marL="0" indent="0" algn="ctr">
              <a:buNone/>
              <a:defRPr sz="1200"/>
            </a:lvl1pPr>
            <a:lvl2pPr marL="228600" indent="0" algn="ctr">
              <a:buNone/>
              <a:defRPr sz="1000"/>
            </a:lvl2pPr>
            <a:lvl3pPr marL="457200" indent="0" algn="ctr">
              <a:buNone/>
              <a:defRPr sz="900"/>
            </a:lvl3pPr>
            <a:lvl4pPr marL="685800" indent="0" algn="ctr">
              <a:buNone/>
              <a:defRPr sz="800"/>
            </a:lvl4pPr>
            <a:lvl5pPr marL="914400" indent="0" algn="ctr">
              <a:buNone/>
              <a:defRPr sz="800"/>
            </a:lvl5pPr>
            <a:lvl6pPr marL="1143000" indent="0" algn="ctr">
              <a:buNone/>
              <a:defRPr sz="800"/>
            </a:lvl6pPr>
            <a:lvl7pPr marL="1371600" indent="0" algn="ctr">
              <a:buNone/>
              <a:defRPr sz="800"/>
            </a:lvl7pPr>
            <a:lvl8pPr marL="1600200" indent="0" algn="ctr">
              <a:buNone/>
              <a:defRPr sz="800"/>
            </a:lvl8pPr>
            <a:lvl9pPr marL="1828800" indent="0" algn="ctr">
              <a:buNone/>
              <a:defRPr sz="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3FA4-B1FF-49EB-8AAF-9B3D0336FC0D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0B6A-F45C-435F-8D93-BD48102E6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093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3FA4-B1FF-49EB-8AAF-9B3D0336FC0D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0B6A-F45C-435F-8D93-BD48102E6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423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271838" y="243417"/>
            <a:ext cx="985838" cy="387455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4325" y="243417"/>
            <a:ext cx="2900363" cy="387455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3FA4-B1FF-49EB-8AAF-9B3D0336FC0D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0B6A-F45C-435F-8D93-BD48102E6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964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3FA4-B1FF-49EB-8AAF-9B3D0336FC0D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0B6A-F45C-435F-8D93-BD48102E6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8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1944" y="1139826"/>
            <a:ext cx="3943350" cy="1901825"/>
          </a:xfrm>
        </p:spPr>
        <p:txBody>
          <a:bodyPr anchor="b"/>
          <a:lstStyle>
            <a:lvl1pPr>
              <a:defRPr sz="3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1944" y="3059643"/>
            <a:ext cx="3943350" cy="1000125"/>
          </a:xfrm>
        </p:spPr>
        <p:txBody>
          <a:bodyPr/>
          <a:lstStyle>
            <a:lvl1pPr marL="0" indent="0">
              <a:buNone/>
              <a:defRPr sz="1200">
                <a:solidFill>
                  <a:schemeClr val="tx1"/>
                </a:solidFill>
              </a:defRPr>
            </a:lvl1pPr>
            <a:lvl2pPr marL="22860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2pPr>
            <a:lvl3pPr marL="4572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3pPr>
            <a:lvl4pPr marL="6858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9144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1430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3716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6002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182880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3FA4-B1FF-49EB-8AAF-9B3D0336FC0D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0B6A-F45C-435F-8D93-BD48102E6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75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4325" y="1217083"/>
            <a:ext cx="1943100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14575" y="1217083"/>
            <a:ext cx="1943100" cy="29008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3FA4-B1FF-49EB-8AAF-9B3D0336FC0D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0B6A-F45C-435F-8D93-BD48102E6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593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1" y="243418"/>
            <a:ext cx="3943350" cy="88370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921" y="1120775"/>
            <a:ext cx="1934170" cy="549275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4921" y="1670050"/>
            <a:ext cx="1934170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14575" y="1120775"/>
            <a:ext cx="1943696" cy="549275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0" indent="0">
              <a:buNone/>
              <a:defRPr sz="1000" b="1"/>
            </a:lvl2pPr>
            <a:lvl3pPr marL="457200" indent="0">
              <a:buNone/>
              <a:defRPr sz="900" b="1"/>
            </a:lvl3pPr>
            <a:lvl4pPr marL="685800" indent="0">
              <a:buNone/>
              <a:defRPr sz="800" b="1"/>
            </a:lvl4pPr>
            <a:lvl5pPr marL="914400" indent="0">
              <a:buNone/>
              <a:defRPr sz="800" b="1"/>
            </a:lvl5pPr>
            <a:lvl6pPr marL="1143000" indent="0">
              <a:buNone/>
              <a:defRPr sz="800" b="1"/>
            </a:lvl6pPr>
            <a:lvl7pPr marL="1371600" indent="0">
              <a:buNone/>
              <a:defRPr sz="800" b="1"/>
            </a:lvl7pPr>
            <a:lvl8pPr marL="1600200" indent="0">
              <a:buNone/>
              <a:defRPr sz="800" b="1"/>
            </a:lvl8pPr>
            <a:lvl9pPr marL="1828800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14575" y="1670050"/>
            <a:ext cx="1943696" cy="24563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3FA4-B1FF-49EB-8AAF-9B3D0336FC0D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0B6A-F45C-435F-8D93-BD48102E6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98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3FA4-B1FF-49EB-8AAF-9B3D0336FC0D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0B6A-F45C-435F-8D93-BD48102E6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259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3FA4-B1FF-49EB-8AAF-9B3D0336FC0D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0B6A-F45C-435F-8D93-BD48102E6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8899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1" y="304800"/>
            <a:ext cx="1474589" cy="1066800"/>
          </a:xfrm>
        </p:spPr>
        <p:txBody>
          <a:bodyPr anchor="b"/>
          <a:lstStyle>
            <a:lvl1pPr>
              <a:defRPr sz="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3695" y="658285"/>
            <a:ext cx="2314575" cy="3249083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4921" y="1371600"/>
            <a:ext cx="1474589" cy="2541059"/>
          </a:xfrm>
        </p:spPr>
        <p:txBody>
          <a:bodyPr/>
          <a:lstStyle>
            <a:lvl1pPr marL="0" indent="0">
              <a:buNone/>
              <a:defRPr sz="800"/>
            </a:lvl1pPr>
            <a:lvl2pPr marL="228600" indent="0">
              <a:buNone/>
              <a:defRPr sz="700"/>
            </a:lvl2pPr>
            <a:lvl3pPr marL="457200" indent="0">
              <a:buNone/>
              <a:defRPr sz="600"/>
            </a:lvl3pPr>
            <a:lvl4pPr marL="685800" indent="0">
              <a:buNone/>
              <a:defRPr sz="500"/>
            </a:lvl4pPr>
            <a:lvl5pPr marL="914400" indent="0">
              <a:buNone/>
              <a:defRPr sz="500"/>
            </a:lvl5pPr>
            <a:lvl6pPr marL="1143000" indent="0">
              <a:buNone/>
              <a:defRPr sz="500"/>
            </a:lvl6pPr>
            <a:lvl7pPr marL="1371600" indent="0">
              <a:buNone/>
              <a:defRPr sz="500"/>
            </a:lvl7pPr>
            <a:lvl8pPr marL="1600200" indent="0">
              <a:buNone/>
              <a:defRPr sz="500"/>
            </a:lvl8pPr>
            <a:lvl9pPr marL="1828800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3FA4-B1FF-49EB-8AAF-9B3D0336FC0D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0B6A-F45C-435F-8D93-BD48102E6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61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4921" y="304800"/>
            <a:ext cx="1474589" cy="1066800"/>
          </a:xfrm>
        </p:spPr>
        <p:txBody>
          <a:bodyPr anchor="b"/>
          <a:lstStyle>
            <a:lvl1pPr>
              <a:defRPr sz="1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3695" y="658285"/>
            <a:ext cx="2314575" cy="3249083"/>
          </a:xfrm>
        </p:spPr>
        <p:txBody>
          <a:bodyPr anchor="t"/>
          <a:lstStyle>
            <a:lvl1pPr marL="0" indent="0">
              <a:buNone/>
              <a:defRPr sz="1600"/>
            </a:lvl1pPr>
            <a:lvl2pPr marL="228600" indent="0">
              <a:buNone/>
              <a:defRPr sz="1400"/>
            </a:lvl2pPr>
            <a:lvl3pPr marL="457200" indent="0">
              <a:buNone/>
              <a:defRPr sz="1200"/>
            </a:lvl3pPr>
            <a:lvl4pPr marL="685800" indent="0">
              <a:buNone/>
              <a:defRPr sz="1000"/>
            </a:lvl4pPr>
            <a:lvl5pPr marL="914400" indent="0">
              <a:buNone/>
              <a:defRPr sz="1000"/>
            </a:lvl5pPr>
            <a:lvl6pPr marL="1143000" indent="0">
              <a:buNone/>
              <a:defRPr sz="1000"/>
            </a:lvl6pPr>
            <a:lvl7pPr marL="1371600" indent="0">
              <a:buNone/>
              <a:defRPr sz="1000"/>
            </a:lvl7pPr>
            <a:lvl8pPr marL="1600200" indent="0">
              <a:buNone/>
              <a:defRPr sz="1000"/>
            </a:lvl8pPr>
            <a:lvl9pPr marL="1828800" indent="0">
              <a:buNone/>
              <a:defRPr sz="1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4921" y="1371600"/>
            <a:ext cx="1474589" cy="2541059"/>
          </a:xfrm>
        </p:spPr>
        <p:txBody>
          <a:bodyPr/>
          <a:lstStyle>
            <a:lvl1pPr marL="0" indent="0">
              <a:buNone/>
              <a:defRPr sz="800"/>
            </a:lvl1pPr>
            <a:lvl2pPr marL="228600" indent="0">
              <a:buNone/>
              <a:defRPr sz="700"/>
            </a:lvl2pPr>
            <a:lvl3pPr marL="457200" indent="0">
              <a:buNone/>
              <a:defRPr sz="600"/>
            </a:lvl3pPr>
            <a:lvl4pPr marL="685800" indent="0">
              <a:buNone/>
              <a:defRPr sz="500"/>
            </a:lvl4pPr>
            <a:lvl5pPr marL="914400" indent="0">
              <a:buNone/>
              <a:defRPr sz="500"/>
            </a:lvl5pPr>
            <a:lvl6pPr marL="1143000" indent="0">
              <a:buNone/>
              <a:defRPr sz="500"/>
            </a:lvl6pPr>
            <a:lvl7pPr marL="1371600" indent="0">
              <a:buNone/>
              <a:defRPr sz="500"/>
            </a:lvl7pPr>
            <a:lvl8pPr marL="1600200" indent="0">
              <a:buNone/>
              <a:defRPr sz="500"/>
            </a:lvl8pPr>
            <a:lvl9pPr marL="1828800" indent="0">
              <a:buNone/>
              <a:defRPr sz="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3FA4-B1FF-49EB-8AAF-9B3D0336FC0D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60B6A-F45C-435F-8D93-BD48102E6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89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14325" y="243418"/>
            <a:ext cx="3943350" cy="88370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4325" y="1217083"/>
            <a:ext cx="3943350" cy="29008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14325" y="4237568"/>
            <a:ext cx="10287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F3FA4-B1FF-49EB-8AAF-9B3D0336FC0D}" type="datetimeFigureOut">
              <a:rPr lang="en-US" smtClean="0"/>
              <a:t>11/7/2021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14475" y="4237568"/>
            <a:ext cx="154305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28975" y="4237568"/>
            <a:ext cx="1028700" cy="243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60B6A-F45C-435F-8D93-BD48102E6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18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4300" indent="-114300" algn="l" defTabSz="4572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3pPr>
      <a:lvl4pPr marL="8001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2573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" indent="-114300" algn="l" defTabSz="457200" rtl="0" eaLnBrk="1" latinLnBrk="0" hangingPunct="1">
        <a:lnSpc>
          <a:spcPct val="90000"/>
        </a:lnSpc>
        <a:spcBef>
          <a:spcPts val="250"/>
        </a:spcBef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algn="l" defTabSz="457200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2C0518FC-12C8-4F2D-BB83-37AC8D507B63}"/>
              </a:ext>
            </a:extLst>
          </p:cNvPr>
          <p:cNvCxnSpPr>
            <a:cxnSpLocks/>
          </p:cNvCxnSpPr>
          <p:nvPr/>
        </p:nvCxnSpPr>
        <p:spPr>
          <a:xfrm flipH="1" flipV="1">
            <a:off x="1557006" y="1264411"/>
            <a:ext cx="364777" cy="687535"/>
          </a:xfrm>
          <a:prstGeom prst="straightConnector1">
            <a:avLst/>
          </a:prstGeom>
          <a:ln w="31750">
            <a:solidFill>
              <a:srgbClr val="F8424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E1EB291E-BE05-4556-82E5-CC4DEF3CB26A}"/>
              </a:ext>
            </a:extLst>
          </p:cNvPr>
          <p:cNvCxnSpPr>
            <a:cxnSpLocks/>
          </p:cNvCxnSpPr>
          <p:nvPr/>
        </p:nvCxnSpPr>
        <p:spPr>
          <a:xfrm>
            <a:off x="3447008" y="1312978"/>
            <a:ext cx="0" cy="6451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>
            <a:extLst>
              <a:ext uri="{FF2B5EF4-FFF2-40B4-BE49-F238E27FC236}">
                <a16:creationId xmlns:a16="http://schemas.microsoft.com/office/drawing/2014/main" id="{B431C7B8-52B7-48B4-A5C1-836935D06506}"/>
              </a:ext>
            </a:extLst>
          </p:cNvPr>
          <p:cNvCxnSpPr>
            <a:cxnSpLocks/>
          </p:cNvCxnSpPr>
          <p:nvPr/>
        </p:nvCxnSpPr>
        <p:spPr>
          <a:xfrm flipV="1">
            <a:off x="1567954" y="566709"/>
            <a:ext cx="0" cy="51021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0C6934B7-F95E-4213-B580-1D1DF1503937}"/>
              </a:ext>
            </a:extLst>
          </p:cNvPr>
          <p:cNvCxnSpPr>
            <a:cxnSpLocks/>
          </p:cNvCxnSpPr>
          <p:nvPr/>
        </p:nvCxnSpPr>
        <p:spPr>
          <a:xfrm>
            <a:off x="1707019" y="1466131"/>
            <a:ext cx="2339618" cy="8121"/>
          </a:xfrm>
          <a:prstGeom prst="straightConnector1">
            <a:avLst/>
          </a:prstGeom>
          <a:ln w="31750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033C6985-C5A5-4DA6-99F0-D18ED5BCBA68}"/>
              </a:ext>
            </a:extLst>
          </p:cNvPr>
          <p:cNvCxnSpPr>
            <a:cxnSpLocks/>
          </p:cNvCxnSpPr>
          <p:nvPr/>
        </p:nvCxnSpPr>
        <p:spPr>
          <a:xfrm flipH="1" flipV="1">
            <a:off x="1595953" y="1275426"/>
            <a:ext cx="234585" cy="443655"/>
          </a:xfrm>
          <a:prstGeom prst="straightConnector1">
            <a:avLst/>
          </a:prstGeom>
          <a:ln w="317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08F62CBB-1029-4A69-A0C6-031EBE0BE4E8}"/>
              </a:ext>
            </a:extLst>
          </p:cNvPr>
          <p:cNvCxnSpPr>
            <a:cxnSpLocks/>
            <a:stCxn id="66" idx="2"/>
          </p:cNvCxnSpPr>
          <p:nvPr/>
        </p:nvCxnSpPr>
        <p:spPr>
          <a:xfrm>
            <a:off x="365926" y="1213587"/>
            <a:ext cx="3680711" cy="1552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65">
            <a:extLst>
              <a:ext uri="{FF2B5EF4-FFF2-40B4-BE49-F238E27FC236}">
                <a16:creationId xmlns:a16="http://schemas.microsoft.com/office/drawing/2014/main" id="{F74B3308-9B66-4213-AC21-75A5A58D1405}"/>
              </a:ext>
            </a:extLst>
          </p:cNvPr>
          <p:cNvSpPr>
            <a:spLocks noChangeAspect="1"/>
          </p:cNvSpPr>
          <p:nvPr/>
        </p:nvSpPr>
        <p:spPr>
          <a:xfrm>
            <a:off x="365926" y="1158832"/>
            <a:ext cx="109509" cy="109509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B66504B6-566F-4537-8643-B89111DC6C91}"/>
              </a:ext>
            </a:extLst>
          </p:cNvPr>
          <p:cNvCxnSpPr>
            <a:cxnSpLocks/>
          </p:cNvCxnSpPr>
          <p:nvPr/>
        </p:nvCxnSpPr>
        <p:spPr>
          <a:xfrm>
            <a:off x="1821879" y="1701204"/>
            <a:ext cx="2224758" cy="17877"/>
          </a:xfrm>
          <a:prstGeom prst="straightConnector1">
            <a:avLst/>
          </a:prstGeom>
          <a:ln w="317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D72F9F1D-8B8B-4B6A-91BC-D80B771283B4}"/>
              </a:ext>
            </a:extLst>
          </p:cNvPr>
          <p:cNvCxnSpPr>
            <a:cxnSpLocks/>
          </p:cNvCxnSpPr>
          <p:nvPr/>
        </p:nvCxnSpPr>
        <p:spPr>
          <a:xfrm>
            <a:off x="1478311" y="2280660"/>
            <a:ext cx="2568326" cy="2763"/>
          </a:xfrm>
          <a:prstGeom prst="straightConnector1">
            <a:avLst/>
          </a:prstGeom>
          <a:ln w="31750"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107E8095-55E9-4C48-8020-60ECD2729B8B}"/>
              </a:ext>
            </a:extLst>
          </p:cNvPr>
          <p:cNvCxnSpPr>
            <a:cxnSpLocks/>
          </p:cNvCxnSpPr>
          <p:nvPr/>
        </p:nvCxnSpPr>
        <p:spPr>
          <a:xfrm flipH="1" flipV="1">
            <a:off x="915398" y="1222923"/>
            <a:ext cx="573829" cy="1063592"/>
          </a:xfrm>
          <a:prstGeom prst="straightConnector1">
            <a:avLst/>
          </a:prstGeom>
          <a:ln w="31750">
            <a:solidFill>
              <a:schemeClr val="accent2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0CBFA0B9-47D1-4F4D-A47A-7FC34F4CDB47}"/>
              </a:ext>
            </a:extLst>
          </p:cNvPr>
          <p:cNvSpPr txBox="1"/>
          <p:nvPr/>
        </p:nvSpPr>
        <p:spPr>
          <a:xfrm>
            <a:off x="1868960" y="974549"/>
            <a:ext cx="6864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EF82F3A-FD63-49DD-ABDF-BDD0ED258D1E}"/>
              </a:ext>
            </a:extLst>
          </p:cNvPr>
          <p:cNvSpPr txBox="1"/>
          <p:nvPr/>
        </p:nvSpPr>
        <p:spPr>
          <a:xfrm>
            <a:off x="1868960" y="2047585"/>
            <a:ext cx="129554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Ocean Warming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EA2B5141-4F66-46B3-98D5-F62FD8D1A878}"/>
              </a:ext>
            </a:extLst>
          </p:cNvPr>
          <p:cNvSpPr txBox="1"/>
          <p:nvPr/>
        </p:nvSpPr>
        <p:spPr>
          <a:xfrm>
            <a:off x="1868960" y="1235533"/>
            <a:ext cx="149912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Ocean Acidification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13866E68-EE39-4493-BF8A-9589ADE13AA4}"/>
              </a:ext>
            </a:extLst>
          </p:cNvPr>
          <p:cNvSpPr txBox="1"/>
          <p:nvPr/>
        </p:nvSpPr>
        <p:spPr>
          <a:xfrm>
            <a:off x="1868960" y="1468753"/>
            <a:ext cx="73449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Hypoxia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5AA289D3-C475-412A-9A4E-08619743A746}"/>
              </a:ext>
            </a:extLst>
          </p:cNvPr>
          <p:cNvSpPr>
            <a:spLocks noChangeAspect="1"/>
          </p:cNvSpPr>
          <p:nvPr/>
        </p:nvSpPr>
        <p:spPr>
          <a:xfrm>
            <a:off x="866878" y="1158832"/>
            <a:ext cx="109509" cy="109509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EEF24636-439B-4C12-A6B4-6B99D786E0F6}"/>
              </a:ext>
            </a:extLst>
          </p:cNvPr>
          <p:cNvSpPr>
            <a:spLocks noChangeAspect="1"/>
          </p:cNvSpPr>
          <p:nvPr/>
        </p:nvSpPr>
        <p:spPr>
          <a:xfrm>
            <a:off x="1526228" y="2222668"/>
            <a:ext cx="99554" cy="99554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111364B0-7068-4E6D-A91F-B0572BB11B41}"/>
              </a:ext>
            </a:extLst>
          </p:cNvPr>
          <p:cNvCxnSpPr>
            <a:cxnSpLocks/>
          </p:cNvCxnSpPr>
          <p:nvPr/>
        </p:nvCxnSpPr>
        <p:spPr>
          <a:xfrm flipH="1" flipV="1">
            <a:off x="1617799" y="1249835"/>
            <a:ext cx="112902" cy="216190"/>
          </a:xfrm>
          <a:prstGeom prst="straightConnector1">
            <a:avLst/>
          </a:prstGeom>
          <a:ln w="31750">
            <a:solidFill>
              <a:schemeClr val="accent6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Oval 76">
            <a:extLst>
              <a:ext uri="{FF2B5EF4-FFF2-40B4-BE49-F238E27FC236}">
                <a16:creationId xmlns:a16="http://schemas.microsoft.com/office/drawing/2014/main" id="{AB78D2A3-E47F-4CEC-B14A-90ABC17C0847}"/>
              </a:ext>
            </a:extLst>
          </p:cNvPr>
          <p:cNvSpPr>
            <a:spLocks noChangeAspect="1"/>
          </p:cNvSpPr>
          <p:nvPr/>
        </p:nvSpPr>
        <p:spPr>
          <a:xfrm>
            <a:off x="1526228" y="1159619"/>
            <a:ext cx="109509" cy="109509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DED5E6F5-9682-4284-BFFE-77773CD583C3}"/>
              </a:ext>
            </a:extLst>
          </p:cNvPr>
          <p:cNvSpPr>
            <a:spLocks noChangeAspect="1"/>
          </p:cNvSpPr>
          <p:nvPr/>
        </p:nvSpPr>
        <p:spPr>
          <a:xfrm>
            <a:off x="3388699" y="2231214"/>
            <a:ext cx="109509" cy="109509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E3678299-EE40-49CE-BCCC-5F317E36ED2E}"/>
              </a:ext>
            </a:extLst>
          </p:cNvPr>
          <p:cNvSpPr>
            <a:spLocks noChangeAspect="1"/>
          </p:cNvSpPr>
          <p:nvPr/>
        </p:nvSpPr>
        <p:spPr>
          <a:xfrm>
            <a:off x="3388699" y="1664327"/>
            <a:ext cx="109509" cy="109509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D173677F-110B-42DC-B735-1FF138D061F2}"/>
              </a:ext>
            </a:extLst>
          </p:cNvPr>
          <p:cNvSpPr>
            <a:spLocks noChangeAspect="1"/>
          </p:cNvSpPr>
          <p:nvPr/>
        </p:nvSpPr>
        <p:spPr>
          <a:xfrm>
            <a:off x="3388699" y="1419327"/>
            <a:ext cx="109509" cy="109509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" name="Oval 80">
            <a:extLst>
              <a:ext uri="{FF2B5EF4-FFF2-40B4-BE49-F238E27FC236}">
                <a16:creationId xmlns:a16="http://schemas.microsoft.com/office/drawing/2014/main" id="{14CA9B07-B82A-44A5-BD16-680F72BD6D08}"/>
              </a:ext>
            </a:extLst>
          </p:cNvPr>
          <p:cNvSpPr>
            <a:spLocks noChangeAspect="1"/>
          </p:cNvSpPr>
          <p:nvPr/>
        </p:nvSpPr>
        <p:spPr>
          <a:xfrm>
            <a:off x="3388699" y="1165916"/>
            <a:ext cx="109509" cy="109509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2" name="Straight Connector 81">
            <a:extLst>
              <a:ext uri="{FF2B5EF4-FFF2-40B4-BE49-F238E27FC236}">
                <a16:creationId xmlns:a16="http://schemas.microsoft.com/office/drawing/2014/main" id="{9449146A-CF88-4F71-BBDE-6C60293A7365}"/>
              </a:ext>
            </a:extLst>
          </p:cNvPr>
          <p:cNvCxnSpPr>
            <a:cxnSpLocks/>
          </p:cNvCxnSpPr>
          <p:nvPr/>
        </p:nvCxnSpPr>
        <p:spPr>
          <a:xfrm flipH="1">
            <a:off x="409253" y="1306313"/>
            <a:ext cx="11238" cy="27847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F52372C9-1A5B-44FD-ABC2-C1DB38B5EC08}"/>
              </a:ext>
            </a:extLst>
          </p:cNvPr>
          <p:cNvSpPr txBox="1"/>
          <p:nvPr/>
        </p:nvSpPr>
        <p:spPr>
          <a:xfrm>
            <a:off x="211610" y="4113833"/>
            <a:ext cx="25652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arenBoth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Mussels collected</a:t>
            </a:r>
          </a:p>
          <a:p>
            <a:pPr marL="228600" indent="-228600">
              <a:buAutoNum type="arabicParenBoth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Initial condition measurements taken</a:t>
            </a:r>
          </a:p>
        </p:txBody>
      </p:sp>
      <p:sp>
        <p:nvSpPr>
          <p:cNvPr id="84" name="Left Brace 83">
            <a:extLst>
              <a:ext uri="{FF2B5EF4-FFF2-40B4-BE49-F238E27FC236}">
                <a16:creationId xmlns:a16="http://schemas.microsoft.com/office/drawing/2014/main" id="{939220E6-CDCB-4775-A9B8-01170CEB9ECD}"/>
              </a:ext>
            </a:extLst>
          </p:cNvPr>
          <p:cNvSpPr/>
          <p:nvPr/>
        </p:nvSpPr>
        <p:spPr>
          <a:xfrm rot="5400000">
            <a:off x="544444" y="740013"/>
            <a:ext cx="209714" cy="464101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5BDC044F-51A5-4538-990D-D9988321EDE4}"/>
              </a:ext>
            </a:extLst>
          </p:cNvPr>
          <p:cNvSpPr txBox="1"/>
          <p:nvPr/>
        </p:nvSpPr>
        <p:spPr>
          <a:xfrm>
            <a:off x="148772" y="616940"/>
            <a:ext cx="107112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Lab acclimation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2F0EE5FD-358E-4BFF-86F5-3639131DF654}"/>
              </a:ext>
            </a:extLst>
          </p:cNvPr>
          <p:cNvCxnSpPr>
            <a:cxnSpLocks/>
          </p:cNvCxnSpPr>
          <p:nvPr/>
        </p:nvCxnSpPr>
        <p:spPr>
          <a:xfrm>
            <a:off x="918314" y="1312182"/>
            <a:ext cx="0" cy="214432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C7931348-85CE-48FA-8E41-935DF072235A}"/>
              </a:ext>
            </a:extLst>
          </p:cNvPr>
          <p:cNvSpPr txBox="1"/>
          <p:nvPr/>
        </p:nvSpPr>
        <p:spPr>
          <a:xfrm>
            <a:off x="747117" y="3443388"/>
            <a:ext cx="25843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arenBoth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Byssus sampled</a:t>
            </a:r>
          </a:p>
          <a:p>
            <a:pPr marL="228600" indent="-228600">
              <a:buAutoNum type="arabicParenBoth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Metabolic rate measured</a:t>
            </a:r>
          </a:p>
          <a:p>
            <a:pPr marL="228600" indent="-228600">
              <a:buAutoNum type="arabicParenBoth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Mussels labeled &amp; moved to treatment</a:t>
            </a:r>
          </a:p>
          <a:p>
            <a:pPr marL="228600" indent="-228600">
              <a:buAutoNum type="arabicParenBoth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Temperature ramp starts </a:t>
            </a:r>
          </a:p>
        </p:txBody>
      </p:sp>
      <p:cxnSp>
        <p:nvCxnSpPr>
          <p:cNvPr id="92" name="Straight Connector 91">
            <a:extLst>
              <a:ext uri="{FF2B5EF4-FFF2-40B4-BE49-F238E27FC236}">
                <a16:creationId xmlns:a16="http://schemas.microsoft.com/office/drawing/2014/main" id="{A1646843-FB28-435F-8951-7827F212768F}"/>
              </a:ext>
            </a:extLst>
          </p:cNvPr>
          <p:cNvCxnSpPr>
            <a:cxnSpLocks/>
          </p:cNvCxnSpPr>
          <p:nvPr/>
        </p:nvCxnSpPr>
        <p:spPr>
          <a:xfrm>
            <a:off x="1576005" y="2371272"/>
            <a:ext cx="0" cy="71034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xtBox 94">
            <a:extLst>
              <a:ext uri="{FF2B5EF4-FFF2-40B4-BE49-F238E27FC236}">
                <a16:creationId xmlns:a16="http://schemas.microsoft.com/office/drawing/2014/main" id="{028FDA74-3317-4732-8A29-733D746729CA}"/>
              </a:ext>
            </a:extLst>
          </p:cNvPr>
          <p:cNvSpPr txBox="1"/>
          <p:nvPr/>
        </p:nvSpPr>
        <p:spPr>
          <a:xfrm>
            <a:off x="1396339" y="3081616"/>
            <a:ext cx="13805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arenBoth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Temp ramp ends</a:t>
            </a:r>
          </a:p>
          <a:p>
            <a:pPr marL="228600" indent="-228600">
              <a:buAutoNum type="arabicParenBoth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Byssus removed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5EDD0013-4460-42FC-A555-4C3C91AFEF4F}"/>
              </a:ext>
            </a:extLst>
          </p:cNvPr>
          <p:cNvSpPr txBox="1"/>
          <p:nvPr/>
        </p:nvSpPr>
        <p:spPr>
          <a:xfrm>
            <a:off x="1396339" y="7933"/>
            <a:ext cx="273504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28600" indent="-228600">
              <a:buAutoNum type="arabicParenBoth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Byssus sampled</a:t>
            </a:r>
          </a:p>
          <a:p>
            <a:pPr marL="228600" indent="-228600">
              <a:buAutoNum type="arabicParenBoth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Metabolic rate measured</a:t>
            </a:r>
          </a:p>
          <a:p>
            <a:pPr marL="228600" indent="-228600">
              <a:buAutoNum type="arabicParenBoth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Mussels labeled &amp; moved to treatment(s)</a:t>
            </a:r>
          </a:p>
        </p:txBody>
      </p:sp>
      <p:sp>
        <p:nvSpPr>
          <p:cNvPr id="107" name="Left Brace 106">
            <a:extLst>
              <a:ext uri="{FF2B5EF4-FFF2-40B4-BE49-F238E27FC236}">
                <a16:creationId xmlns:a16="http://schemas.microsoft.com/office/drawing/2014/main" id="{9B489D0A-F8DB-4E39-8F67-0E012EA329FD}"/>
              </a:ext>
            </a:extLst>
          </p:cNvPr>
          <p:cNvSpPr/>
          <p:nvPr/>
        </p:nvSpPr>
        <p:spPr>
          <a:xfrm rot="5400000">
            <a:off x="2411624" y="121798"/>
            <a:ext cx="209714" cy="1700531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TextBox 107">
            <a:extLst>
              <a:ext uri="{FF2B5EF4-FFF2-40B4-BE49-F238E27FC236}">
                <a16:creationId xmlns:a16="http://schemas.microsoft.com/office/drawing/2014/main" id="{E1C13B5B-8E22-47CC-AE08-D1E1603DD3EF}"/>
              </a:ext>
            </a:extLst>
          </p:cNvPr>
          <p:cNvSpPr txBox="1"/>
          <p:nvPr/>
        </p:nvSpPr>
        <p:spPr>
          <a:xfrm>
            <a:off x="2095143" y="616940"/>
            <a:ext cx="9204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3d exposure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F8B21D98-BC4E-4258-BEF7-A552B3F31EB1}"/>
              </a:ext>
            </a:extLst>
          </p:cNvPr>
          <p:cNvSpPr txBox="1"/>
          <p:nvPr/>
        </p:nvSpPr>
        <p:spPr>
          <a:xfrm>
            <a:off x="3274316" y="2587933"/>
            <a:ext cx="1380506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arenBoth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Metabolic rate measured</a:t>
            </a:r>
          </a:p>
          <a:p>
            <a:pPr marL="228600" indent="-228600">
              <a:buAutoNum type="arabicParenBoth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Tissue &amp; byssus sampled</a:t>
            </a:r>
          </a:p>
          <a:p>
            <a:pPr marL="228600" indent="-228600">
              <a:buAutoNum type="arabicParenBoth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Final condition measurements taken</a:t>
            </a:r>
          </a:p>
        </p:txBody>
      </p:sp>
      <p:sp>
        <p:nvSpPr>
          <p:cNvPr id="41" name="Left Brace 40">
            <a:extLst>
              <a:ext uri="{FF2B5EF4-FFF2-40B4-BE49-F238E27FC236}">
                <a16:creationId xmlns:a16="http://schemas.microsoft.com/office/drawing/2014/main" id="{56C69E40-235C-4417-915D-F97297B4FF47}"/>
              </a:ext>
            </a:extLst>
          </p:cNvPr>
          <p:cNvSpPr/>
          <p:nvPr/>
        </p:nvSpPr>
        <p:spPr>
          <a:xfrm rot="16200000">
            <a:off x="1145925" y="2226224"/>
            <a:ext cx="209714" cy="540988"/>
          </a:xfrm>
          <a:prstGeom prst="lef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D34ABCC2-8CE0-46DD-A549-690538B17E2A}"/>
              </a:ext>
            </a:extLst>
          </p:cNvPr>
          <p:cNvSpPr txBox="1"/>
          <p:nvPr/>
        </p:nvSpPr>
        <p:spPr>
          <a:xfrm>
            <a:off x="915398" y="2568003"/>
            <a:ext cx="66703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Temp ramp (2°C d</a:t>
            </a:r>
            <a:r>
              <a:rPr lang="en-US" sz="1000" baseline="30000" dirty="0">
                <a:latin typeface="Arial" panose="020B0604020202020204" pitchFamily="34" charset="0"/>
                <a:cs typeface="Arial" panose="020B0604020202020204" pitchFamily="34" charset="0"/>
              </a:rPr>
              <a:t>-1</a:t>
            </a: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2FAD966D-3ADB-4645-927B-EBEC258CA37D}"/>
              </a:ext>
            </a:extLst>
          </p:cNvPr>
          <p:cNvCxnSpPr>
            <a:cxnSpLocks/>
          </p:cNvCxnSpPr>
          <p:nvPr/>
        </p:nvCxnSpPr>
        <p:spPr>
          <a:xfrm>
            <a:off x="1910326" y="1942610"/>
            <a:ext cx="708198" cy="8922"/>
          </a:xfrm>
          <a:prstGeom prst="straightConnector1">
            <a:avLst/>
          </a:prstGeom>
          <a:ln w="31750">
            <a:solidFill>
              <a:srgbClr val="F8424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E8315A14-6DC8-4270-9DC2-ADBBA3878F68}"/>
              </a:ext>
            </a:extLst>
          </p:cNvPr>
          <p:cNvSpPr txBox="1"/>
          <p:nvPr/>
        </p:nvSpPr>
        <p:spPr>
          <a:xfrm>
            <a:off x="1868960" y="1691648"/>
            <a:ext cx="9765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Desiccation</a:t>
            </a: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2207F47B-71EE-4331-A4B1-2AFFBA0997B1}"/>
              </a:ext>
            </a:extLst>
          </p:cNvPr>
          <p:cNvSpPr>
            <a:spLocks noChangeAspect="1"/>
          </p:cNvSpPr>
          <p:nvPr/>
        </p:nvSpPr>
        <p:spPr>
          <a:xfrm>
            <a:off x="2386210" y="1892124"/>
            <a:ext cx="109509" cy="109509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35CF631D-C180-4BA6-A68A-8F65D61698E1}"/>
              </a:ext>
            </a:extLst>
          </p:cNvPr>
          <p:cNvCxnSpPr>
            <a:cxnSpLocks/>
          </p:cNvCxnSpPr>
          <p:nvPr/>
        </p:nvCxnSpPr>
        <p:spPr>
          <a:xfrm>
            <a:off x="3447400" y="1567298"/>
            <a:ext cx="0" cy="64519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4B0E47F7-8463-47F7-978B-0E40E6855B0F}"/>
              </a:ext>
            </a:extLst>
          </p:cNvPr>
          <p:cNvCxnSpPr>
            <a:cxnSpLocks/>
          </p:cNvCxnSpPr>
          <p:nvPr/>
        </p:nvCxnSpPr>
        <p:spPr>
          <a:xfrm>
            <a:off x="3446431" y="1822453"/>
            <a:ext cx="0" cy="35593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AC497198-731B-43F8-B3AD-31F039B99B23}"/>
              </a:ext>
            </a:extLst>
          </p:cNvPr>
          <p:cNvCxnSpPr>
            <a:cxnSpLocks/>
          </p:cNvCxnSpPr>
          <p:nvPr/>
        </p:nvCxnSpPr>
        <p:spPr>
          <a:xfrm>
            <a:off x="3444101" y="2371272"/>
            <a:ext cx="0" cy="23030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59CB7098-C847-4A4D-AC0B-1FF4F56D52A3}"/>
              </a:ext>
            </a:extLst>
          </p:cNvPr>
          <p:cNvSpPr txBox="1"/>
          <p:nvPr/>
        </p:nvSpPr>
        <p:spPr>
          <a:xfrm>
            <a:off x="-60106" y="1090475"/>
            <a:ext cx="4539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Start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91274582-FE34-450D-B019-6404E23114D5}"/>
              </a:ext>
            </a:extLst>
          </p:cNvPr>
          <p:cNvSpPr txBox="1"/>
          <p:nvPr/>
        </p:nvSpPr>
        <p:spPr>
          <a:xfrm>
            <a:off x="4073058" y="1092529"/>
            <a:ext cx="41069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End</a:t>
            </a:r>
          </a:p>
        </p:txBody>
      </p: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A805F68E-916E-4F0A-9533-D1ABA83F4761}"/>
              </a:ext>
            </a:extLst>
          </p:cNvPr>
          <p:cNvCxnSpPr>
            <a:cxnSpLocks/>
          </p:cNvCxnSpPr>
          <p:nvPr/>
        </p:nvCxnSpPr>
        <p:spPr>
          <a:xfrm flipV="1">
            <a:off x="2439089" y="2026948"/>
            <a:ext cx="0" cy="6963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27802B48-D174-4F9C-AB26-D534D9E5DB85}"/>
              </a:ext>
            </a:extLst>
          </p:cNvPr>
          <p:cNvCxnSpPr>
            <a:cxnSpLocks/>
          </p:cNvCxnSpPr>
          <p:nvPr/>
        </p:nvCxnSpPr>
        <p:spPr>
          <a:xfrm flipV="1">
            <a:off x="2437039" y="2315630"/>
            <a:ext cx="2050" cy="302481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>
            <a:extLst>
              <a:ext uri="{FF2B5EF4-FFF2-40B4-BE49-F238E27FC236}">
                <a16:creationId xmlns:a16="http://schemas.microsoft.com/office/drawing/2014/main" id="{5C2A60D6-2C96-425B-A8C6-F37C40AB8756}"/>
              </a:ext>
            </a:extLst>
          </p:cNvPr>
          <p:cNvSpPr txBox="1"/>
          <p:nvPr/>
        </p:nvSpPr>
        <p:spPr>
          <a:xfrm>
            <a:off x="1868960" y="2615964"/>
            <a:ext cx="13424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AutoNum type="arabicParenBoth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24h exposure</a:t>
            </a:r>
          </a:p>
          <a:p>
            <a:pPr marL="228600" indent="-228600">
              <a:buAutoNum type="arabicParenBoth"/>
            </a:pPr>
            <a:r>
              <a:rPr lang="en-US" sz="1000" dirty="0">
                <a:latin typeface="Arial" panose="020B0604020202020204" pitchFamily="34" charset="0"/>
                <a:cs typeface="Arial" panose="020B0604020202020204" pitchFamily="34" charset="0"/>
              </a:rPr>
              <a:t>Tissue sampled</a:t>
            </a:r>
          </a:p>
        </p:txBody>
      </p:sp>
    </p:spTree>
    <p:extLst>
      <p:ext uri="{BB962C8B-B14F-4D97-AF65-F5344CB8AC3E}">
        <p14:creationId xmlns:p14="http://schemas.microsoft.com/office/powerpoint/2010/main" val="15909822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235</TotalTime>
  <Words>75</Words>
  <Application>Microsoft Office PowerPoint</Application>
  <PresentationFormat>Custom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Anahita George</dc:creator>
  <cp:lastModifiedBy>Matthew George</cp:lastModifiedBy>
  <cp:revision>6</cp:revision>
  <dcterms:created xsi:type="dcterms:W3CDTF">2021-11-08T00:07:48Z</dcterms:created>
  <dcterms:modified xsi:type="dcterms:W3CDTF">2021-11-08T04:33:16Z</dcterms:modified>
</cp:coreProperties>
</file>