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8" r:id="rId2"/>
    <p:sldId id="256" r:id="rId3"/>
    <p:sldId id="257" r:id="rId4"/>
    <p:sldId id="260" r:id="rId5"/>
    <p:sldId id="259" r:id="rId6"/>
  </p:sldIdLst>
  <p:sldSz cx="10972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EBEBE"/>
    <a:srgbClr val="4EEE94"/>
    <a:srgbClr val="D73027"/>
    <a:srgbClr val="F46D43"/>
    <a:srgbClr val="FDAE61"/>
    <a:srgbClr val="FEE090"/>
    <a:srgbClr val="ABD9E9"/>
    <a:srgbClr val="74ADD1"/>
    <a:srgbClr val="4575B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75" d="100"/>
          <a:sy n="75" d="100"/>
        </p:scale>
        <p:origin x="2095" y="12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FF50-6B78-4C1C-8CD8-61469675A69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83A36-C633-455B-9B30-F53870C2C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4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197187"/>
            <a:ext cx="932688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42174"/>
            <a:ext cx="8229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0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389467"/>
            <a:ext cx="236601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389467"/>
            <a:ext cx="696087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5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823722"/>
            <a:ext cx="94640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895429"/>
            <a:ext cx="94640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4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947333"/>
            <a:ext cx="46634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947333"/>
            <a:ext cx="46634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89468"/>
            <a:ext cx="946404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793241"/>
            <a:ext cx="4642008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672080"/>
            <a:ext cx="464200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1793241"/>
            <a:ext cx="466486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2672080"/>
            <a:ext cx="466486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6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9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87680"/>
            <a:ext cx="3539014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053255"/>
            <a:ext cx="55549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194560"/>
            <a:ext cx="3539014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87680"/>
            <a:ext cx="3539014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053255"/>
            <a:ext cx="555498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194560"/>
            <a:ext cx="3539014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89468"/>
            <a:ext cx="94640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947333"/>
            <a:ext cx="94640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780108"/>
            <a:ext cx="2468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981C-2139-450C-9A30-783FB7BA910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780108"/>
            <a:ext cx="37033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780108"/>
            <a:ext cx="2468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2732-D291-4121-9ECF-4710A55C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>
            <a:extLst>
              <a:ext uri="{FF2B5EF4-FFF2-40B4-BE49-F238E27FC236}">
                <a16:creationId xmlns:a16="http://schemas.microsoft.com/office/drawing/2014/main" id="{0BB3F793-680E-456A-A320-3417DFE52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5" b="5721"/>
          <a:stretch/>
        </p:blipFill>
        <p:spPr>
          <a:xfrm>
            <a:off x="8629554" y="562680"/>
            <a:ext cx="2060867" cy="2081729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3D633220-2287-4C57-8C87-BB032BD9E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8113" b="7969"/>
          <a:stretch/>
        </p:blipFill>
        <p:spPr>
          <a:xfrm>
            <a:off x="645652" y="220649"/>
            <a:ext cx="2158306" cy="2757740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7F883B46-1BFD-4CAB-A1D5-6830ED4E5D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2531" y="239070"/>
            <a:ext cx="2400057" cy="2619068"/>
          </a:xfrm>
          <a:prstGeom prst="rect">
            <a:avLst/>
          </a:prstGeom>
        </p:spPr>
      </p:pic>
      <p:sp>
        <p:nvSpPr>
          <p:cNvPr id="204" name="Rectangle 203">
            <a:extLst>
              <a:ext uri="{FF2B5EF4-FFF2-40B4-BE49-F238E27FC236}">
                <a16:creationId xmlns:a16="http://schemas.microsoft.com/office/drawing/2014/main" id="{8B83BAEA-6985-4658-9345-532518E16D2F}"/>
              </a:ext>
            </a:extLst>
          </p:cNvPr>
          <p:cNvSpPr>
            <a:spLocks noChangeAspect="1"/>
          </p:cNvSpPr>
          <p:nvPr/>
        </p:nvSpPr>
        <p:spPr>
          <a:xfrm>
            <a:off x="4462696" y="568213"/>
            <a:ext cx="98755" cy="98755"/>
          </a:xfrm>
          <a:prstGeom prst="rect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27F0C0D-136A-47DD-9E0A-5A36008CF9A7}"/>
              </a:ext>
            </a:extLst>
          </p:cNvPr>
          <p:cNvSpPr>
            <a:spLocks noChangeAspect="1"/>
          </p:cNvSpPr>
          <p:nvPr/>
        </p:nvSpPr>
        <p:spPr>
          <a:xfrm>
            <a:off x="4462696" y="418317"/>
            <a:ext cx="98755" cy="98755"/>
          </a:xfrm>
          <a:prstGeom prst="rect">
            <a:avLst/>
          </a:prstGeom>
          <a:solidFill>
            <a:srgbClr val="48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C63E2F3-31F3-4ED3-BFA3-E939EE8FAF4D}"/>
              </a:ext>
            </a:extLst>
          </p:cNvPr>
          <p:cNvSpPr txBox="1"/>
          <p:nvPr/>
        </p:nvSpPr>
        <p:spPr>
          <a:xfrm>
            <a:off x="1869891" y="325451"/>
            <a:ext cx="542136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" dirty="0">
                <a:latin typeface="Arial" panose="020B0604020202020204" pitchFamily="34" charset="0"/>
                <a:cs typeface="Arial" panose="020B0604020202020204" pitchFamily="34" charset="0"/>
              </a:rPr>
              <a:t>diploid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D457014-8811-4A8B-95E3-6DAD610C2C57}"/>
              </a:ext>
            </a:extLst>
          </p:cNvPr>
          <p:cNvSpPr txBox="1"/>
          <p:nvPr/>
        </p:nvSpPr>
        <p:spPr>
          <a:xfrm>
            <a:off x="1869891" y="478654"/>
            <a:ext cx="548548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" dirty="0">
                <a:latin typeface="Arial" panose="020B0604020202020204" pitchFamily="34" charset="0"/>
                <a:cs typeface="Arial" panose="020B0604020202020204" pitchFamily="34" charset="0"/>
              </a:rPr>
              <a:t>triploid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7255948-9C1C-4122-892C-EBB70E447915}"/>
              </a:ext>
            </a:extLst>
          </p:cNvPr>
          <p:cNvSpPr txBox="1"/>
          <p:nvPr/>
        </p:nvSpPr>
        <p:spPr>
          <a:xfrm>
            <a:off x="1869892" y="938264"/>
            <a:ext cx="80021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" dirty="0">
                <a:latin typeface="Arial" panose="020B0604020202020204" pitchFamily="34" charset="0"/>
                <a:cs typeface="Arial" panose="020B0604020202020204" pitchFamily="34" charset="0"/>
              </a:rPr>
              <a:t>all samples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9F7FB9A7-61CD-404B-AC88-D3EE7245C0F4}"/>
              </a:ext>
            </a:extLst>
          </p:cNvPr>
          <p:cNvSpPr>
            <a:spLocks noChangeAspect="1"/>
          </p:cNvSpPr>
          <p:nvPr/>
        </p:nvSpPr>
        <p:spPr>
          <a:xfrm>
            <a:off x="1748818" y="392312"/>
            <a:ext cx="100347" cy="98755"/>
          </a:xfrm>
          <a:prstGeom prst="ellipse">
            <a:avLst/>
          </a:prstGeom>
          <a:solidFill>
            <a:srgbClr val="48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" dirty="0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5E3DEC85-5140-4D29-8391-B6494D644078}"/>
              </a:ext>
            </a:extLst>
          </p:cNvPr>
          <p:cNvSpPr>
            <a:spLocks noChangeAspect="1"/>
          </p:cNvSpPr>
          <p:nvPr/>
        </p:nvSpPr>
        <p:spPr>
          <a:xfrm>
            <a:off x="1748818" y="540857"/>
            <a:ext cx="100347" cy="98755"/>
          </a:xfrm>
          <a:prstGeom prst="ellipse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" dirty="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002CB6B3-86F4-4CBC-92DC-516CE7C78218}"/>
              </a:ext>
            </a:extLst>
          </p:cNvPr>
          <p:cNvSpPr/>
          <p:nvPr/>
        </p:nvSpPr>
        <p:spPr>
          <a:xfrm>
            <a:off x="10146221" y="2149268"/>
            <a:ext cx="662151" cy="61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F56DB78-6B6C-4B1F-A9A6-1212C547A525}"/>
              </a:ext>
            </a:extLst>
          </p:cNvPr>
          <p:cNvGrpSpPr/>
          <p:nvPr/>
        </p:nvGrpSpPr>
        <p:grpSpPr>
          <a:xfrm>
            <a:off x="9306580" y="356968"/>
            <a:ext cx="1360872" cy="652073"/>
            <a:chOff x="7247936" y="1306242"/>
            <a:chExt cx="2761747" cy="1323317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2244AD3-3E7D-44B2-885F-A9BBE3B500DE}"/>
                </a:ext>
              </a:extLst>
            </p:cNvPr>
            <p:cNvSpPr txBox="1"/>
            <p:nvPr/>
          </p:nvSpPr>
          <p:spPr>
            <a:xfrm>
              <a:off x="7510633" y="1306242"/>
              <a:ext cx="1988311" cy="48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 dirty="0">
                  <a:latin typeface="Arial" panose="020B0604020202020204" pitchFamily="34" charset="0"/>
                  <a:cs typeface="Arial" panose="020B0604020202020204" pitchFamily="34" charset="0"/>
                </a:rPr>
                <a:t>diploid, control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7B7D879-1084-4799-8253-5A988A85DD00}"/>
                </a:ext>
              </a:extLst>
            </p:cNvPr>
            <p:cNvSpPr txBox="1"/>
            <p:nvPr/>
          </p:nvSpPr>
          <p:spPr>
            <a:xfrm>
              <a:off x="7510633" y="1584952"/>
              <a:ext cx="2486040" cy="48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 dirty="0">
                  <a:latin typeface="Arial" panose="020B0604020202020204" pitchFamily="34" charset="0"/>
                  <a:cs typeface="Arial" panose="020B0604020202020204" pitchFamily="34" charset="0"/>
                </a:rPr>
                <a:t>diploid, desiccation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78F83A1-3B9F-486A-98A4-0386E5D5CA1C}"/>
                </a:ext>
              </a:extLst>
            </p:cNvPr>
            <p:cNvSpPr txBox="1"/>
            <p:nvPr/>
          </p:nvSpPr>
          <p:spPr>
            <a:xfrm>
              <a:off x="7519226" y="1863659"/>
              <a:ext cx="2001323" cy="48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 dirty="0">
                  <a:latin typeface="Arial" panose="020B0604020202020204" pitchFamily="34" charset="0"/>
                  <a:cs typeface="Arial" panose="020B0604020202020204" pitchFamily="34" charset="0"/>
                </a:rPr>
                <a:t>triploid, control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0A8C9A0-32F7-4BB6-819A-998ED83BBBE9}"/>
                </a:ext>
              </a:extLst>
            </p:cNvPr>
            <p:cNvSpPr txBox="1"/>
            <p:nvPr/>
          </p:nvSpPr>
          <p:spPr>
            <a:xfrm>
              <a:off x="7510631" y="2142369"/>
              <a:ext cx="2499052" cy="48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 dirty="0">
                  <a:latin typeface="Arial" panose="020B0604020202020204" pitchFamily="34" charset="0"/>
                  <a:cs typeface="Arial" panose="020B0604020202020204" pitchFamily="34" charset="0"/>
                </a:rPr>
                <a:t>triploid, desiccation</a:t>
              </a: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04DA58CE-0C68-4842-A078-908193D56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6726" y="1395414"/>
              <a:ext cx="167247" cy="164592"/>
            </a:xfrm>
            <a:prstGeom prst="ellipse">
              <a:avLst/>
            </a:prstGeom>
            <a:solidFill>
              <a:srgbClr val="6D9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" dirty="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3E1E8D86-2E99-425E-AFD6-D9CC63C44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6726" y="1951372"/>
              <a:ext cx="167247" cy="164592"/>
            </a:xfrm>
            <a:prstGeom prst="ellipse">
              <a:avLst/>
            </a:prstGeom>
            <a:solidFill>
              <a:srgbClr val="FF6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" dirty="0"/>
            </a:p>
          </p:txBody>
        </p:sp>
        <p:sp>
          <p:nvSpPr>
            <p:cNvPr id="219" name="Isosceles Triangle 218">
              <a:extLst>
                <a:ext uri="{FF2B5EF4-FFF2-40B4-BE49-F238E27FC236}">
                  <a16:creationId xmlns:a16="http://schemas.microsoft.com/office/drawing/2014/main" id="{14CF4B86-0794-44C7-8516-CBE70F0340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7936" y="1664249"/>
              <a:ext cx="204826" cy="182880"/>
            </a:xfrm>
            <a:prstGeom prst="triangle">
              <a:avLst/>
            </a:prstGeom>
            <a:solidFill>
              <a:srgbClr val="6D9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"/>
            </a:p>
          </p:txBody>
        </p:sp>
        <p:sp>
          <p:nvSpPr>
            <p:cNvPr id="220" name="Isosceles Triangle 219">
              <a:extLst>
                <a:ext uri="{FF2B5EF4-FFF2-40B4-BE49-F238E27FC236}">
                  <a16:creationId xmlns:a16="http://schemas.microsoft.com/office/drawing/2014/main" id="{E66BF832-0505-4623-AEF5-8E6D98C495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7936" y="2220206"/>
              <a:ext cx="204826" cy="182880"/>
            </a:xfrm>
            <a:prstGeom prst="triangle">
              <a:avLst/>
            </a:prstGeom>
            <a:solidFill>
              <a:srgbClr val="FF6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"/>
            </a:p>
          </p:txBody>
        </p: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2E2FAE0C-29FD-4F7D-88FD-4D056F1EBC16}"/>
              </a:ext>
            </a:extLst>
          </p:cNvPr>
          <p:cNvSpPr/>
          <p:nvPr/>
        </p:nvSpPr>
        <p:spPr>
          <a:xfrm>
            <a:off x="8494471" y="274289"/>
            <a:ext cx="2215237" cy="2539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2E0672D7-40E7-42E9-90F8-7A5050C46F64}"/>
              </a:ext>
            </a:extLst>
          </p:cNvPr>
          <p:cNvCxnSpPr>
            <a:cxnSpLocks/>
          </p:cNvCxnSpPr>
          <p:nvPr/>
        </p:nvCxnSpPr>
        <p:spPr>
          <a:xfrm>
            <a:off x="8462529" y="2606138"/>
            <a:ext cx="254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72E44638-DCD1-4F19-883C-6A8C5670731A}"/>
              </a:ext>
            </a:extLst>
          </p:cNvPr>
          <p:cNvCxnSpPr>
            <a:cxnSpLocks/>
          </p:cNvCxnSpPr>
          <p:nvPr/>
        </p:nvCxnSpPr>
        <p:spPr>
          <a:xfrm>
            <a:off x="8462529" y="2140209"/>
            <a:ext cx="254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5FB6DEA0-A8BA-4CBC-B197-5A132EDC515C}"/>
              </a:ext>
            </a:extLst>
          </p:cNvPr>
          <p:cNvCxnSpPr>
            <a:cxnSpLocks/>
          </p:cNvCxnSpPr>
          <p:nvPr/>
        </p:nvCxnSpPr>
        <p:spPr>
          <a:xfrm>
            <a:off x="8462529" y="1678164"/>
            <a:ext cx="254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1D384572-7325-48FA-8724-EE5B9D9C1C1E}"/>
              </a:ext>
            </a:extLst>
          </p:cNvPr>
          <p:cNvCxnSpPr>
            <a:cxnSpLocks/>
          </p:cNvCxnSpPr>
          <p:nvPr/>
        </p:nvCxnSpPr>
        <p:spPr>
          <a:xfrm>
            <a:off x="8462529" y="1212836"/>
            <a:ext cx="254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5058858-04CE-433C-B0BF-9FC2BF7A5812}"/>
              </a:ext>
            </a:extLst>
          </p:cNvPr>
          <p:cNvCxnSpPr>
            <a:cxnSpLocks/>
          </p:cNvCxnSpPr>
          <p:nvPr/>
        </p:nvCxnSpPr>
        <p:spPr>
          <a:xfrm>
            <a:off x="8462529" y="748227"/>
            <a:ext cx="254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034BC368-F474-42FC-AC72-B346E552E1C7}"/>
              </a:ext>
            </a:extLst>
          </p:cNvPr>
          <p:cNvCxnSpPr>
            <a:cxnSpLocks/>
          </p:cNvCxnSpPr>
          <p:nvPr/>
        </p:nvCxnSpPr>
        <p:spPr>
          <a:xfrm>
            <a:off x="8809849" y="2810416"/>
            <a:ext cx="0" cy="268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56A326F-7885-4679-9444-DA14F46FA42B}"/>
              </a:ext>
            </a:extLst>
          </p:cNvPr>
          <p:cNvCxnSpPr>
            <a:cxnSpLocks/>
          </p:cNvCxnSpPr>
          <p:nvPr/>
        </p:nvCxnSpPr>
        <p:spPr>
          <a:xfrm>
            <a:off x="9265119" y="2810416"/>
            <a:ext cx="0" cy="268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4FAB38C8-B6EB-4E97-83F3-CE70686670DD}"/>
              </a:ext>
            </a:extLst>
          </p:cNvPr>
          <p:cNvCxnSpPr>
            <a:cxnSpLocks/>
          </p:cNvCxnSpPr>
          <p:nvPr/>
        </p:nvCxnSpPr>
        <p:spPr>
          <a:xfrm>
            <a:off x="9724923" y="2810416"/>
            <a:ext cx="0" cy="268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71FE9CB1-DAD1-4C1B-8DA0-3FC0CCC7BB6F}"/>
              </a:ext>
            </a:extLst>
          </p:cNvPr>
          <p:cNvCxnSpPr>
            <a:cxnSpLocks/>
          </p:cNvCxnSpPr>
          <p:nvPr/>
        </p:nvCxnSpPr>
        <p:spPr>
          <a:xfrm>
            <a:off x="10180864" y="2810416"/>
            <a:ext cx="0" cy="268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6B6FD7C9-ADEB-4A29-A05E-2FD7604D43FC}"/>
              </a:ext>
            </a:extLst>
          </p:cNvPr>
          <p:cNvCxnSpPr>
            <a:cxnSpLocks/>
          </p:cNvCxnSpPr>
          <p:nvPr/>
        </p:nvCxnSpPr>
        <p:spPr>
          <a:xfrm>
            <a:off x="10641276" y="2810416"/>
            <a:ext cx="0" cy="268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B632338D-7103-4B85-8C9B-42EB10FA0ED2}"/>
              </a:ext>
            </a:extLst>
          </p:cNvPr>
          <p:cNvSpPr txBox="1"/>
          <p:nvPr/>
        </p:nvSpPr>
        <p:spPr>
          <a:xfrm>
            <a:off x="8623148" y="2846078"/>
            <a:ext cx="46198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</a:rPr>
              <a:t>-500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DF9AAFED-81A0-4260-AD84-9717D81EED8A}"/>
              </a:ext>
            </a:extLst>
          </p:cNvPr>
          <p:cNvSpPr txBox="1"/>
          <p:nvPr/>
        </p:nvSpPr>
        <p:spPr>
          <a:xfrm>
            <a:off x="9571518" y="2846078"/>
            <a:ext cx="41549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4435A726-3E56-4B0E-BC38-D64ACCEAA660}"/>
              </a:ext>
            </a:extLst>
          </p:cNvPr>
          <p:cNvSpPr txBox="1"/>
          <p:nvPr/>
        </p:nvSpPr>
        <p:spPr>
          <a:xfrm>
            <a:off x="9990474" y="2846078"/>
            <a:ext cx="49244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DBD4828-2D8C-4EED-8C9D-26935E214E03}"/>
              </a:ext>
            </a:extLst>
          </p:cNvPr>
          <p:cNvSpPr txBox="1"/>
          <p:nvPr/>
        </p:nvSpPr>
        <p:spPr>
          <a:xfrm>
            <a:off x="10452562" y="2846078"/>
            <a:ext cx="49244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57F042D5-3B95-4806-A7FE-BA223BF54BF6}"/>
              </a:ext>
            </a:extLst>
          </p:cNvPr>
          <p:cNvSpPr txBox="1"/>
          <p:nvPr/>
        </p:nvSpPr>
        <p:spPr>
          <a:xfrm>
            <a:off x="9181104" y="2846078"/>
            <a:ext cx="261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DCA5FC56-3BE4-483F-A924-A6242660C3E4}"/>
              </a:ext>
            </a:extLst>
          </p:cNvPr>
          <p:cNvSpPr txBox="1"/>
          <p:nvPr/>
        </p:nvSpPr>
        <p:spPr>
          <a:xfrm>
            <a:off x="8072564" y="2481488"/>
            <a:ext cx="46198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</a:rPr>
              <a:t>-500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019EAA4-D751-4594-85DF-276BC0A6CE98}"/>
              </a:ext>
            </a:extLst>
          </p:cNvPr>
          <p:cNvSpPr txBox="1"/>
          <p:nvPr/>
        </p:nvSpPr>
        <p:spPr>
          <a:xfrm>
            <a:off x="8250863" y="2014218"/>
            <a:ext cx="261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BC2A8E43-A118-432A-9519-8F0325A795D4}"/>
              </a:ext>
            </a:extLst>
          </p:cNvPr>
          <p:cNvSpPr txBox="1"/>
          <p:nvPr/>
        </p:nvSpPr>
        <p:spPr>
          <a:xfrm>
            <a:off x="8118786" y="1554767"/>
            <a:ext cx="41549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BE4A0A78-DD7C-47AA-B2D5-0A4175B623C1}"/>
              </a:ext>
            </a:extLst>
          </p:cNvPr>
          <p:cNvSpPr txBox="1"/>
          <p:nvPr/>
        </p:nvSpPr>
        <p:spPr>
          <a:xfrm>
            <a:off x="8042323" y="1090157"/>
            <a:ext cx="49244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7A40E866-34C8-4FAA-A2B5-03733FDD695F}"/>
              </a:ext>
            </a:extLst>
          </p:cNvPr>
          <p:cNvSpPr txBox="1"/>
          <p:nvPr/>
        </p:nvSpPr>
        <p:spPr>
          <a:xfrm>
            <a:off x="8040109" y="625548"/>
            <a:ext cx="49244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F5D15029-9BEE-4FE8-B5FF-5A0EEC9B9BD4}"/>
              </a:ext>
            </a:extLst>
          </p:cNvPr>
          <p:cNvSpPr txBox="1"/>
          <p:nvPr/>
        </p:nvSpPr>
        <p:spPr>
          <a:xfrm>
            <a:off x="9286062" y="3060058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PC 1 (8.4%)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35FAFE94-E045-484B-B5D3-CA7412CBC3A9}"/>
              </a:ext>
            </a:extLst>
          </p:cNvPr>
          <p:cNvSpPr txBox="1"/>
          <p:nvPr/>
        </p:nvSpPr>
        <p:spPr>
          <a:xfrm rot="16200000">
            <a:off x="7590631" y="1450385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PC 2 (6.9%)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C74EFDE-F184-473E-9220-42D5A482B333}"/>
              </a:ext>
            </a:extLst>
          </p:cNvPr>
          <p:cNvSpPr txBox="1"/>
          <p:nvPr/>
        </p:nvSpPr>
        <p:spPr>
          <a:xfrm>
            <a:off x="207412" y="653365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6×10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64C4A94A-B3D0-4C1C-BCF2-2712A6E3C323}"/>
              </a:ext>
            </a:extLst>
          </p:cNvPr>
          <p:cNvSpPr txBox="1"/>
          <p:nvPr/>
        </p:nvSpPr>
        <p:spPr>
          <a:xfrm>
            <a:off x="207412" y="1290962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4×10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44DF3799-3AC1-42E2-8C82-AF7E92CD7E1A}"/>
              </a:ext>
            </a:extLst>
          </p:cNvPr>
          <p:cNvSpPr txBox="1"/>
          <p:nvPr/>
        </p:nvSpPr>
        <p:spPr>
          <a:xfrm>
            <a:off x="207412" y="1928559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2×10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66B884AE-1B32-4E17-8588-50A8FD8D35B8}"/>
              </a:ext>
            </a:extLst>
          </p:cNvPr>
          <p:cNvSpPr txBox="1"/>
          <p:nvPr/>
        </p:nvSpPr>
        <p:spPr>
          <a:xfrm>
            <a:off x="425123" y="257958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AD1679B7-434E-4598-8684-DFAEB9677273}"/>
              </a:ext>
            </a:extLst>
          </p:cNvPr>
          <p:cNvSpPr txBox="1"/>
          <p:nvPr/>
        </p:nvSpPr>
        <p:spPr>
          <a:xfrm>
            <a:off x="1400597" y="3049170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Coverage (x)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911A6F5-1BB8-411D-835D-8E944121A62E}"/>
              </a:ext>
            </a:extLst>
          </p:cNvPr>
          <p:cNvSpPr txBox="1"/>
          <p:nvPr/>
        </p:nvSpPr>
        <p:spPr>
          <a:xfrm rot="16200000">
            <a:off x="-235321" y="1415741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CpG Loci</a:t>
            </a: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7A6FCB3-0752-4987-A359-7BB9EF6BC0AB}"/>
              </a:ext>
            </a:extLst>
          </p:cNvPr>
          <p:cNvSpPr>
            <a:spLocks noChangeAspect="1"/>
          </p:cNvSpPr>
          <p:nvPr/>
        </p:nvSpPr>
        <p:spPr>
          <a:xfrm>
            <a:off x="1748818" y="995502"/>
            <a:ext cx="100347" cy="98755"/>
          </a:xfrm>
          <a:prstGeom prst="ellipse">
            <a:avLst/>
          </a:prstGeom>
          <a:solidFill>
            <a:srgbClr val="45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" dirty="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D0869FC-A8F3-4B6D-93AC-A38D8DB28EF1}"/>
              </a:ext>
            </a:extLst>
          </p:cNvPr>
          <p:cNvSpPr txBox="1"/>
          <p:nvPr/>
        </p:nvSpPr>
        <p:spPr>
          <a:xfrm>
            <a:off x="4587942" y="356968"/>
            <a:ext cx="542136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" dirty="0">
                <a:latin typeface="Arial" panose="020B0604020202020204" pitchFamily="34" charset="0"/>
                <a:cs typeface="Arial" panose="020B0604020202020204" pitchFamily="34" charset="0"/>
              </a:rPr>
              <a:t>diploid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07B333E-0A0C-4D26-B76B-9C301E3BE14F}"/>
              </a:ext>
            </a:extLst>
          </p:cNvPr>
          <p:cNvSpPr txBox="1"/>
          <p:nvPr/>
        </p:nvSpPr>
        <p:spPr>
          <a:xfrm>
            <a:off x="4587942" y="510894"/>
            <a:ext cx="548548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" dirty="0">
                <a:latin typeface="Arial" panose="020B0604020202020204" pitchFamily="34" charset="0"/>
                <a:cs typeface="Arial" panose="020B0604020202020204" pitchFamily="34" charset="0"/>
              </a:rPr>
              <a:t>triploid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E0D2883A-7C2E-4CA8-BF87-AE0274341820}"/>
              </a:ext>
            </a:extLst>
          </p:cNvPr>
          <p:cNvSpPr txBox="1"/>
          <p:nvPr/>
        </p:nvSpPr>
        <p:spPr>
          <a:xfrm rot="19074982">
            <a:off x="3184472" y="2852513"/>
            <a:ext cx="369012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0-10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91D40AD-25D3-45A7-88D2-BFE41B79291C}"/>
              </a:ext>
            </a:extLst>
          </p:cNvPr>
          <p:cNvSpPr txBox="1"/>
          <p:nvPr/>
        </p:nvSpPr>
        <p:spPr>
          <a:xfrm rot="19074982">
            <a:off x="3343202" y="2867300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11-20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88B46C68-AD13-4AAE-9205-AC83A887C305}"/>
              </a:ext>
            </a:extLst>
          </p:cNvPr>
          <p:cNvSpPr txBox="1"/>
          <p:nvPr/>
        </p:nvSpPr>
        <p:spPr>
          <a:xfrm rot="19074982">
            <a:off x="3535110" y="2869595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21-30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254D61FF-1596-4B69-8880-E406B04AC086}"/>
              </a:ext>
            </a:extLst>
          </p:cNvPr>
          <p:cNvSpPr txBox="1"/>
          <p:nvPr/>
        </p:nvSpPr>
        <p:spPr>
          <a:xfrm rot="19074982">
            <a:off x="3722821" y="2869595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31-40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ADB57D41-48A7-42B9-A86F-0B670FF87D4F}"/>
              </a:ext>
            </a:extLst>
          </p:cNvPr>
          <p:cNvSpPr txBox="1"/>
          <p:nvPr/>
        </p:nvSpPr>
        <p:spPr>
          <a:xfrm rot="19074982">
            <a:off x="3928493" y="2869595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41-50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3DA98A12-89E5-42C3-84F5-1EEE9BC0F8DA}"/>
              </a:ext>
            </a:extLst>
          </p:cNvPr>
          <p:cNvSpPr txBox="1"/>
          <p:nvPr/>
        </p:nvSpPr>
        <p:spPr>
          <a:xfrm rot="19074982">
            <a:off x="4128450" y="2869595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51-60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D7897738-BA27-4040-8A37-442269C92C36}"/>
              </a:ext>
            </a:extLst>
          </p:cNvPr>
          <p:cNvSpPr txBox="1"/>
          <p:nvPr/>
        </p:nvSpPr>
        <p:spPr>
          <a:xfrm rot="19074982">
            <a:off x="4323236" y="2869595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61-70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923DFC4-4A94-41DB-BADE-7AD9F046D122}"/>
              </a:ext>
            </a:extLst>
          </p:cNvPr>
          <p:cNvSpPr txBox="1"/>
          <p:nvPr/>
        </p:nvSpPr>
        <p:spPr>
          <a:xfrm rot="19074982">
            <a:off x="4515298" y="2869595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71-80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7805B93B-4D5A-4EDC-96D3-FE70DA623A21}"/>
              </a:ext>
            </a:extLst>
          </p:cNvPr>
          <p:cNvSpPr txBox="1"/>
          <p:nvPr/>
        </p:nvSpPr>
        <p:spPr>
          <a:xfrm rot="19074982">
            <a:off x="4709812" y="2869595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81-90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8331CE9-B0D8-484D-9545-B2C80861F787}"/>
              </a:ext>
            </a:extLst>
          </p:cNvPr>
          <p:cNvSpPr txBox="1"/>
          <p:nvPr/>
        </p:nvSpPr>
        <p:spPr>
          <a:xfrm rot="19074982">
            <a:off x="4885658" y="2886677"/>
            <a:ext cx="471604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91-100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409E6B79-3D50-4777-B935-0D27B6C1C001}"/>
              </a:ext>
            </a:extLst>
          </p:cNvPr>
          <p:cNvSpPr txBox="1"/>
          <p:nvPr/>
        </p:nvSpPr>
        <p:spPr>
          <a:xfrm>
            <a:off x="3390847" y="3162187"/>
            <a:ext cx="1603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Methylation per base (%)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6DF15D5-80C1-46E3-85F9-A46F8627BB59}"/>
              </a:ext>
            </a:extLst>
          </p:cNvPr>
          <p:cNvSpPr txBox="1"/>
          <p:nvPr/>
        </p:nvSpPr>
        <p:spPr>
          <a:xfrm rot="16200000">
            <a:off x="2287268" y="1328212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Frequency (x10</a:t>
            </a:r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1521D547-3F44-40E1-96A3-49E318E75A8C}"/>
              </a:ext>
            </a:extLst>
          </p:cNvPr>
          <p:cNvSpPr>
            <a:spLocks noChangeAspect="1"/>
          </p:cNvSpPr>
          <p:nvPr/>
        </p:nvSpPr>
        <p:spPr>
          <a:xfrm>
            <a:off x="4462696" y="715209"/>
            <a:ext cx="98755" cy="98755"/>
          </a:xfrm>
          <a:prstGeom prst="rect">
            <a:avLst/>
          </a:prstGeom>
          <a:solidFill>
            <a:srgbClr val="44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C4B24F55-6EC4-425F-879F-64431536B7B6}"/>
              </a:ext>
            </a:extLst>
          </p:cNvPr>
          <p:cNvSpPr txBox="1"/>
          <p:nvPr/>
        </p:nvSpPr>
        <p:spPr>
          <a:xfrm>
            <a:off x="4580248" y="664820"/>
            <a:ext cx="80021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" dirty="0">
                <a:latin typeface="Arial" panose="020B0604020202020204" pitchFamily="34" charset="0"/>
                <a:cs typeface="Arial" panose="020B0604020202020204" pitchFamily="34" charset="0"/>
              </a:rPr>
              <a:t>all samples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F9EE4FA6-D070-4962-8311-936F081CD6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040" y="239071"/>
            <a:ext cx="2336109" cy="2619068"/>
          </a:xfrm>
          <a:prstGeom prst="rect">
            <a:avLst/>
          </a:prstGeom>
        </p:spPr>
      </p:pic>
      <p:sp>
        <p:nvSpPr>
          <p:cNvPr id="268" name="TextBox 267">
            <a:extLst>
              <a:ext uri="{FF2B5EF4-FFF2-40B4-BE49-F238E27FC236}">
                <a16:creationId xmlns:a16="http://schemas.microsoft.com/office/drawing/2014/main" id="{DA7B7DD2-0109-4932-B31F-4C70BE3716C0}"/>
              </a:ext>
            </a:extLst>
          </p:cNvPr>
          <p:cNvSpPr txBox="1"/>
          <p:nvPr/>
        </p:nvSpPr>
        <p:spPr>
          <a:xfrm rot="16200000">
            <a:off x="4919252" y="1330807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Frequency (x10</a:t>
            </a:r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C1AD9D9C-259B-4428-9E55-541FB336A61C}"/>
              </a:ext>
            </a:extLst>
          </p:cNvPr>
          <p:cNvSpPr txBox="1"/>
          <p:nvPr/>
        </p:nvSpPr>
        <p:spPr>
          <a:xfrm>
            <a:off x="8094096" y="165391"/>
            <a:ext cx="36260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48FB6958-6F8F-4E7B-9502-35CEFCAA8BC5}"/>
              </a:ext>
            </a:extLst>
          </p:cNvPr>
          <p:cNvSpPr txBox="1"/>
          <p:nvPr/>
        </p:nvSpPr>
        <p:spPr>
          <a:xfrm>
            <a:off x="5422494" y="165391"/>
            <a:ext cx="36260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E8241B56-8907-4C28-8367-08388CE8008D}"/>
              </a:ext>
            </a:extLst>
          </p:cNvPr>
          <p:cNvSpPr txBox="1"/>
          <p:nvPr/>
        </p:nvSpPr>
        <p:spPr>
          <a:xfrm>
            <a:off x="2857369" y="165391"/>
            <a:ext cx="36260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1DEF0C0A-75A3-4219-92CE-3223B4DC2830}"/>
              </a:ext>
            </a:extLst>
          </p:cNvPr>
          <p:cNvSpPr txBox="1"/>
          <p:nvPr/>
        </p:nvSpPr>
        <p:spPr>
          <a:xfrm>
            <a:off x="229102" y="165391"/>
            <a:ext cx="36260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EABDBDE5-6F93-4048-A55A-9A1BFE7DE0B5}"/>
              </a:ext>
            </a:extLst>
          </p:cNvPr>
          <p:cNvSpPr>
            <a:spLocks noChangeAspect="1"/>
          </p:cNvSpPr>
          <p:nvPr/>
        </p:nvSpPr>
        <p:spPr>
          <a:xfrm>
            <a:off x="6897051" y="576825"/>
            <a:ext cx="98755" cy="98755"/>
          </a:xfrm>
          <a:prstGeom prst="rect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67D8224-0595-4675-9E69-942791B89FE9}"/>
              </a:ext>
            </a:extLst>
          </p:cNvPr>
          <p:cNvSpPr>
            <a:spLocks noChangeAspect="1"/>
          </p:cNvSpPr>
          <p:nvPr/>
        </p:nvSpPr>
        <p:spPr>
          <a:xfrm>
            <a:off x="6897051" y="426930"/>
            <a:ext cx="98755" cy="98755"/>
          </a:xfrm>
          <a:prstGeom prst="rect">
            <a:avLst/>
          </a:prstGeom>
          <a:solidFill>
            <a:srgbClr val="48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8B0FAF19-0830-4DB4-92D0-20C9E45115A3}"/>
              </a:ext>
            </a:extLst>
          </p:cNvPr>
          <p:cNvSpPr txBox="1"/>
          <p:nvPr/>
        </p:nvSpPr>
        <p:spPr>
          <a:xfrm>
            <a:off x="7022296" y="365581"/>
            <a:ext cx="554960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F6DD207A-FA94-41FB-84C8-12334ED94BBD}"/>
              </a:ext>
            </a:extLst>
          </p:cNvPr>
          <p:cNvSpPr txBox="1"/>
          <p:nvPr/>
        </p:nvSpPr>
        <p:spPr>
          <a:xfrm>
            <a:off x="7022298" y="519507"/>
            <a:ext cx="80021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" dirty="0">
                <a:latin typeface="Arial" panose="020B0604020202020204" pitchFamily="34" charset="0"/>
                <a:cs typeface="Arial" panose="020B0604020202020204" pitchFamily="34" charset="0"/>
              </a:rPr>
              <a:t>desiccation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EAEDEAD7-F6A8-45E0-94A2-8D2668C1ABB3}"/>
              </a:ext>
            </a:extLst>
          </p:cNvPr>
          <p:cNvSpPr>
            <a:spLocks noChangeAspect="1"/>
          </p:cNvSpPr>
          <p:nvPr/>
        </p:nvSpPr>
        <p:spPr>
          <a:xfrm>
            <a:off x="6897051" y="723821"/>
            <a:ext cx="98755" cy="98755"/>
          </a:xfrm>
          <a:prstGeom prst="rect">
            <a:avLst/>
          </a:prstGeom>
          <a:solidFill>
            <a:srgbClr val="44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D65F39E-1E20-4402-BE47-FDFB5A356F51}"/>
              </a:ext>
            </a:extLst>
          </p:cNvPr>
          <p:cNvSpPr txBox="1"/>
          <p:nvPr/>
        </p:nvSpPr>
        <p:spPr>
          <a:xfrm>
            <a:off x="7014603" y="673432"/>
            <a:ext cx="80021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" dirty="0">
                <a:latin typeface="Arial" panose="020B0604020202020204" pitchFamily="34" charset="0"/>
                <a:cs typeface="Arial" panose="020B0604020202020204" pitchFamily="34" charset="0"/>
              </a:rPr>
              <a:t>all samples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06C7912E-D3BE-4F12-9BCE-685669A80FD6}"/>
              </a:ext>
            </a:extLst>
          </p:cNvPr>
          <p:cNvSpPr>
            <a:spLocks noChangeAspect="1"/>
          </p:cNvSpPr>
          <p:nvPr/>
        </p:nvSpPr>
        <p:spPr>
          <a:xfrm>
            <a:off x="1751246" y="853784"/>
            <a:ext cx="98755" cy="98755"/>
          </a:xfrm>
          <a:prstGeom prst="rect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12B2F50-F26E-4EB6-B5E1-7CF96F90C138}"/>
              </a:ext>
            </a:extLst>
          </p:cNvPr>
          <p:cNvSpPr>
            <a:spLocks noChangeAspect="1"/>
          </p:cNvSpPr>
          <p:nvPr/>
        </p:nvSpPr>
        <p:spPr>
          <a:xfrm>
            <a:off x="1751246" y="703889"/>
            <a:ext cx="98755" cy="98755"/>
          </a:xfrm>
          <a:prstGeom prst="rect">
            <a:avLst/>
          </a:prstGeom>
          <a:solidFill>
            <a:srgbClr val="48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2CAC3A16-9819-4D6C-B91C-9CFB16CE2146}"/>
              </a:ext>
            </a:extLst>
          </p:cNvPr>
          <p:cNvSpPr txBox="1"/>
          <p:nvPr/>
        </p:nvSpPr>
        <p:spPr>
          <a:xfrm>
            <a:off x="1869891" y="631858"/>
            <a:ext cx="554960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6F6BDBA-2538-499C-9676-C1896E51404E}"/>
              </a:ext>
            </a:extLst>
          </p:cNvPr>
          <p:cNvSpPr txBox="1"/>
          <p:nvPr/>
        </p:nvSpPr>
        <p:spPr>
          <a:xfrm>
            <a:off x="1869892" y="785060"/>
            <a:ext cx="80021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" dirty="0">
                <a:latin typeface="Arial" panose="020B0604020202020204" pitchFamily="34" charset="0"/>
                <a:cs typeface="Arial" panose="020B0604020202020204" pitchFamily="34" charset="0"/>
              </a:rPr>
              <a:t>desiccation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185B845-FD11-472A-8756-EDBA749C048F}"/>
              </a:ext>
            </a:extLst>
          </p:cNvPr>
          <p:cNvSpPr txBox="1"/>
          <p:nvPr/>
        </p:nvSpPr>
        <p:spPr>
          <a:xfrm rot="19074982">
            <a:off x="5744134" y="2859955"/>
            <a:ext cx="369012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0-10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9208F8B-7749-4D0A-8ACB-80951A86DC00}"/>
              </a:ext>
            </a:extLst>
          </p:cNvPr>
          <p:cNvSpPr txBox="1"/>
          <p:nvPr/>
        </p:nvSpPr>
        <p:spPr>
          <a:xfrm rot="19074982">
            <a:off x="5902863" y="2874742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11-20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A36995AA-D49D-4BC6-A481-782355321215}"/>
              </a:ext>
            </a:extLst>
          </p:cNvPr>
          <p:cNvSpPr txBox="1"/>
          <p:nvPr/>
        </p:nvSpPr>
        <p:spPr>
          <a:xfrm rot="19074982">
            <a:off x="6094772" y="2877037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21-30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93722045-C98D-46EF-A365-7A24922492DD}"/>
              </a:ext>
            </a:extLst>
          </p:cNvPr>
          <p:cNvSpPr txBox="1"/>
          <p:nvPr/>
        </p:nvSpPr>
        <p:spPr>
          <a:xfrm rot="19074982">
            <a:off x="6282482" y="2877037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31-40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0BD7E8F1-2937-475B-B577-5566D7FFD38C}"/>
              </a:ext>
            </a:extLst>
          </p:cNvPr>
          <p:cNvSpPr txBox="1"/>
          <p:nvPr/>
        </p:nvSpPr>
        <p:spPr>
          <a:xfrm rot="19074982">
            <a:off x="6488155" y="2877037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41-50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A3129C61-C3F2-4AA7-B968-7DFC53AD6588}"/>
              </a:ext>
            </a:extLst>
          </p:cNvPr>
          <p:cNvSpPr txBox="1"/>
          <p:nvPr/>
        </p:nvSpPr>
        <p:spPr>
          <a:xfrm rot="19074982">
            <a:off x="6688111" y="2877037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51-60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3380E971-05AA-4FF7-8494-FDD2FD625B73}"/>
              </a:ext>
            </a:extLst>
          </p:cNvPr>
          <p:cNvSpPr txBox="1"/>
          <p:nvPr/>
        </p:nvSpPr>
        <p:spPr>
          <a:xfrm rot="19074982">
            <a:off x="6882897" y="2877037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61-70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5890628B-D6B1-4658-AE3F-4D059370B78B}"/>
              </a:ext>
            </a:extLst>
          </p:cNvPr>
          <p:cNvSpPr txBox="1"/>
          <p:nvPr/>
        </p:nvSpPr>
        <p:spPr>
          <a:xfrm rot="19074982">
            <a:off x="7074959" y="2877037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71-80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12D72E15-FE57-4778-A757-2086C74F9447}"/>
              </a:ext>
            </a:extLst>
          </p:cNvPr>
          <p:cNvSpPr txBox="1"/>
          <p:nvPr/>
        </p:nvSpPr>
        <p:spPr>
          <a:xfrm rot="19074982">
            <a:off x="7257229" y="2872139"/>
            <a:ext cx="42030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81-90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8EB3D7F4-5554-43E3-8B5E-A1E784299280}"/>
              </a:ext>
            </a:extLst>
          </p:cNvPr>
          <p:cNvSpPr txBox="1"/>
          <p:nvPr/>
        </p:nvSpPr>
        <p:spPr>
          <a:xfrm rot="19074982">
            <a:off x="7413480" y="2884324"/>
            <a:ext cx="471604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" dirty="0">
                <a:latin typeface="Arial" panose="020B0604020202020204" pitchFamily="34" charset="0"/>
                <a:cs typeface="Arial" panose="020B0604020202020204" pitchFamily="34" charset="0"/>
              </a:rPr>
              <a:t>91-100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D5A35E37-EC48-48EB-A3A0-8A81CD2B6E13}"/>
              </a:ext>
            </a:extLst>
          </p:cNvPr>
          <p:cNvSpPr txBox="1"/>
          <p:nvPr/>
        </p:nvSpPr>
        <p:spPr>
          <a:xfrm>
            <a:off x="6015375" y="3179483"/>
            <a:ext cx="1603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Methylation per base (%)</a:t>
            </a:r>
          </a:p>
        </p:txBody>
      </p:sp>
    </p:spTree>
    <p:extLst>
      <p:ext uri="{BB962C8B-B14F-4D97-AF65-F5344CB8AC3E}">
        <p14:creationId xmlns:p14="http://schemas.microsoft.com/office/powerpoint/2010/main" val="396365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0F2CF7F-F1D7-4288-8C46-F1B90696F4DB}"/>
              </a:ext>
            </a:extLst>
          </p:cNvPr>
          <p:cNvGrpSpPr/>
          <p:nvPr/>
        </p:nvGrpSpPr>
        <p:grpSpPr>
          <a:xfrm>
            <a:off x="298532" y="500548"/>
            <a:ext cx="2533293" cy="2586486"/>
            <a:chOff x="624055" y="423485"/>
            <a:chExt cx="2533293" cy="25864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3D3548-3985-411F-8278-5D644FEC0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06" r="24092" b="6960"/>
            <a:stretch/>
          </p:blipFill>
          <p:spPr>
            <a:xfrm>
              <a:off x="624055" y="423485"/>
              <a:ext cx="2533293" cy="2586486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8D08E3-D64F-4F25-A922-5DB967ADDC7A}"/>
                </a:ext>
              </a:extLst>
            </p:cNvPr>
            <p:cNvGrpSpPr/>
            <p:nvPr/>
          </p:nvGrpSpPr>
          <p:grpSpPr>
            <a:xfrm>
              <a:off x="2006712" y="545757"/>
              <a:ext cx="1010064" cy="651508"/>
              <a:chOff x="1984557" y="574144"/>
              <a:chExt cx="1010064" cy="651508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272E363-CAB5-40CB-A6BA-4DB39E24A8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8165" y="682562"/>
                <a:ext cx="82639" cy="82639"/>
              </a:xfrm>
              <a:prstGeom prst="ellipse">
                <a:avLst/>
              </a:prstGeom>
              <a:solidFill>
                <a:srgbClr val="487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CD5F596-8A47-4E23-991F-382382215FE3}"/>
                  </a:ext>
                </a:extLst>
              </p:cNvPr>
              <p:cNvSpPr txBox="1"/>
              <p:nvPr/>
            </p:nvSpPr>
            <p:spPr>
              <a:xfrm>
                <a:off x="2045994" y="574144"/>
                <a:ext cx="5838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ploidy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E2DEFB8F-A168-419B-BAA1-A5A54F524B79}"/>
                  </a:ext>
                </a:extLst>
              </p:cNvPr>
              <p:cNvSpPr txBox="1"/>
              <p:nvPr/>
            </p:nvSpPr>
            <p:spPr>
              <a:xfrm>
                <a:off x="2043720" y="769759"/>
                <a:ext cx="9509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desiccation</a:t>
                </a:r>
              </a:p>
            </p:txBody>
          </p:sp>
          <p:sp>
            <p:nvSpPr>
              <p:cNvPr id="122" name="Isosceles Triangle 121">
                <a:extLst>
                  <a:ext uri="{FF2B5EF4-FFF2-40B4-BE49-F238E27FC236}">
                    <a16:creationId xmlns:a16="http://schemas.microsoft.com/office/drawing/2014/main" id="{8F2D6B39-9B2D-47DA-831E-9AA3D6EC4A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557" y="855557"/>
                <a:ext cx="109853" cy="94701"/>
              </a:xfrm>
              <a:prstGeom prst="triangle">
                <a:avLst/>
              </a:prstGeom>
              <a:solidFill>
                <a:srgbClr val="FF4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3C3544-EE86-4254-808F-3C21A698B1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8165" y="1052261"/>
                <a:ext cx="89344" cy="89344"/>
              </a:xfrm>
              <a:prstGeom prst="rect">
                <a:avLst/>
              </a:prstGeom>
              <a:solidFill>
                <a:srgbClr val="4EEE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4085AAE-F5CD-47F6-BE3C-F6666D28B29F}"/>
                  </a:ext>
                </a:extLst>
              </p:cNvPr>
              <p:cNvSpPr txBox="1"/>
              <p:nvPr/>
            </p:nvSpPr>
            <p:spPr>
              <a:xfrm>
                <a:off x="2036331" y="948653"/>
                <a:ext cx="8915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interaction</a:t>
                </a:r>
              </a:p>
            </p:txBody>
          </p:sp>
        </p:grp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E0A6BCB4-4610-4923-8895-EE96CCC7C7F2}"/>
              </a:ext>
            </a:extLst>
          </p:cNvPr>
          <p:cNvSpPr txBox="1"/>
          <p:nvPr/>
        </p:nvSpPr>
        <p:spPr>
          <a:xfrm>
            <a:off x="266552" y="33570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962E37C-1D2B-4DEC-BB2D-9FEA22CFCC74}"/>
              </a:ext>
            </a:extLst>
          </p:cNvPr>
          <p:cNvSpPr txBox="1"/>
          <p:nvPr/>
        </p:nvSpPr>
        <p:spPr>
          <a:xfrm>
            <a:off x="1009013" y="3074486"/>
            <a:ext cx="146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difference threshold (%)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97CC6CF-FDA7-4311-956F-4EB13F379539}"/>
              </a:ext>
            </a:extLst>
          </p:cNvPr>
          <p:cNvSpPr txBox="1"/>
          <p:nvPr/>
        </p:nvSpPr>
        <p:spPr>
          <a:xfrm rot="16200000">
            <a:off x="-706936" y="1434079"/>
            <a:ext cx="169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DML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A57CFB6-373C-45ED-B5B4-74D76D9E1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0" t="21084" r="3422" b="15000"/>
          <a:stretch/>
        </p:blipFill>
        <p:spPr>
          <a:xfrm>
            <a:off x="6098428" y="1016819"/>
            <a:ext cx="1862036" cy="1775104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4A4352DE-5478-41B9-B451-F47D46D865DD}"/>
              </a:ext>
            </a:extLst>
          </p:cNvPr>
          <p:cNvSpPr txBox="1"/>
          <p:nvPr/>
        </p:nvSpPr>
        <p:spPr>
          <a:xfrm>
            <a:off x="6347060" y="2932675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773040E-6544-456B-A5FB-497861114588}"/>
              </a:ext>
            </a:extLst>
          </p:cNvPr>
          <p:cNvSpPr>
            <a:spLocks noChangeAspect="1"/>
          </p:cNvSpPr>
          <p:nvPr/>
        </p:nvSpPr>
        <p:spPr>
          <a:xfrm>
            <a:off x="6004169" y="510421"/>
            <a:ext cx="2054242" cy="239910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0FA027A-9CB7-44BF-B721-5E57A4073A99}"/>
              </a:ext>
            </a:extLst>
          </p:cNvPr>
          <p:cNvSpPr txBox="1"/>
          <p:nvPr/>
        </p:nvSpPr>
        <p:spPr>
          <a:xfrm>
            <a:off x="5642121" y="1097464"/>
            <a:ext cx="3421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28C51D1-104B-4736-B592-906D3926CD44}"/>
              </a:ext>
            </a:extLst>
          </p:cNvPr>
          <p:cNvSpPr txBox="1"/>
          <p:nvPr/>
        </p:nvSpPr>
        <p:spPr>
          <a:xfrm>
            <a:off x="5622601" y="1569282"/>
            <a:ext cx="3421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4FB8060-C912-47BE-8456-623FE8CBAB85}"/>
              </a:ext>
            </a:extLst>
          </p:cNvPr>
          <p:cNvSpPr txBox="1"/>
          <p:nvPr/>
        </p:nvSpPr>
        <p:spPr>
          <a:xfrm>
            <a:off x="5500720" y="2038326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3EDB8E6-34B8-4C0D-BF47-72D0989CC075}"/>
              </a:ext>
            </a:extLst>
          </p:cNvPr>
          <p:cNvSpPr txBox="1"/>
          <p:nvPr/>
        </p:nvSpPr>
        <p:spPr>
          <a:xfrm>
            <a:off x="5500720" y="2521055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8FCD3AB-8D5A-4991-B4C2-E03034CABB99}"/>
              </a:ext>
            </a:extLst>
          </p:cNvPr>
          <p:cNvSpPr txBox="1"/>
          <p:nvPr/>
        </p:nvSpPr>
        <p:spPr>
          <a:xfrm>
            <a:off x="5879786" y="2932677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0472ED2-CA7C-49EB-A23D-B3C6538D1FF4}"/>
              </a:ext>
            </a:extLst>
          </p:cNvPr>
          <p:cNvSpPr txBox="1"/>
          <p:nvPr/>
        </p:nvSpPr>
        <p:spPr>
          <a:xfrm>
            <a:off x="7017535" y="2932677"/>
            <a:ext cx="27366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5025383-3C99-4906-A347-33D0BBF5DFC6}"/>
              </a:ext>
            </a:extLst>
          </p:cNvPr>
          <p:cNvSpPr txBox="1"/>
          <p:nvPr/>
        </p:nvSpPr>
        <p:spPr>
          <a:xfrm>
            <a:off x="7440324" y="2932677"/>
            <a:ext cx="3652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CDA08ACC-C3B2-4513-A6B6-E2BF2401DC2E}"/>
              </a:ext>
            </a:extLst>
          </p:cNvPr>
          <p:cNvCxnSpPr>
            <a:cxnSpLocks/>
          </p:cNvCxnSpPr>
          <p:nvPr/>
        </p:nvCxnSpPr>
        <p:spPr>
          <a:xfrm>
            <a:off x="7167179" y="2904103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5DF669D-34BF-4BFA-9ED4-46409E2B4611}"/>
              </a:ext>
            </a:extLst>
          </p:cNvPr>
          <p:cNvCxnSpPr>
            <a:cxnSpLocks/>
          </p:cNvCxnSpPr>
          <p:nvPr/>
        </p:nvCxnSpPr>
        <p:spPr>
          <a:xfrm>
            <a:off x="7636173" y="2904103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C19E330-1329-4DA0-A5DC-F452253E75D5}"/>
              </a:ext>
            </a:extLst>
          </p:cNvPr>
          <p:cNvCxnSpPr>
            <a:cxnSpLocks/>
          </p:cNvCxnSpPr>
          <p:nvPr/>
        </p:nvCxnSpPr>
        <p:spPr>
          <a:xfrm>
            <a:off x="6664622" y="2904103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014BD67D-587F-4168-9294-52738059BED0}"/>
              </a:ext>
            </a:extLst>
          </p:cNvPr>
          <p:cNvCxnSpPr>
            <a:cxnSpLocks/>
          </p:cNvCxnSpPr>
          <p:nvPr/>
        </p:nvCxnSpPr>
        <p:spPr>
          <a:xfrm>
            <a:off x="6206515" y="2904103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57AE0CB6-448B-478B-A378-D28BFC230AEA}"/>
              </a:ext>
            </a:extLst>
          </p:cNvPr>
          <p:cNvCxnSpPr>
            <a:cxnSpLocks/>
          </p:cNvCxnSpPr>
          <p:nvPr/>
        </p:nvCxnSpPr>
        <p:spPr>
          <a:xfrm>
            <a:off x="5952521" y="2646748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3430A88-0069-4D1F-B840-816DBEEF98C4}"/>
              </a:ext>
            </a:extLst>
          </p:cNvPr>
          <p:cNvCxnSpPr>
            <a:cxnSpLocks/>
          </p:cNvCxnSpPr>
          <p:nvPr/>
        </p:nvCxnSpPr>
        <p:spPr>
          <a:xfrm>
            <a:off x="5952521" y="2161436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CB75D3A6-4CC4-479E-A50E-F0D1333E6C53}"/>
              </a:ext>
            </a:extLst>
          </p:cNvPr>
          <p:cNvCxnSpPr>
            <a:cxnSpLocks/>
          </p:cNvCxnSpPr>
          <p:nvPr/>
        </p:nvCxnSpPr>
        <p:spPr>
          <a:xfrm>
            <a:off x="5952521" y="1682008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C140CCC-F4BD-4EE5-8B87-EEEDEA57311C}"/>
              </a:ext>
            </a:extLst>
          </p:cNvPr>
          <p:cNvCxnSpPr>
            <a:cxnSpLocks/>
          </p:cNvCxnSpPr>
          <p:nvPr/>
        </p:nvCxnSpPr>
        <p:spPr>
          <a:xfrm>
            <a:off x="5952521" y="1202133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FB077382-32B3-4888-9212-A14C19EB25F6}"/>
              </a:ext>
            </a:extLst>
          </p:cNvPr>
          <p:cNvSpPr>
            <a:spLocks noChangeAspect="1"/>
          </p:cNvSpPr>
          <p:nvPr/>
        </p:nvSpPr>
        <p:spPr>
          <a:xfrm>
            <a:off x="7339472" y="2497878"/>
            <a:ext cx="82639" cy="82639"/>
          </a:xfrm>
          <a:prstGeom prst="ellipse">
            <a:avLst/>
          </a:prstGeom>
          <a:solidFill>
            <a:srgbClr val="48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5A92D55-6E7A-4D03-B085-3D459F4D481D}"/>
              </a:ext>
            </a:extLst>
          </p:cNvPr>
          <p:cNvSpPr txBox="1"/>
          <p:nvPr/>
        </p:nvSpPr>
        <p:spPr>
          <a:xfrm>
            <a:off x="7370543" y="2389462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diploid</a:t>
            </a:r>
          </a:p>
        </p:txBody>
      </p: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4317F1C7-6B05-4B58-960B-43B66A9B7239}"/>
              </a:ext>
            </a:extLst>
          </p:cNvPr>
          <p:cNvSpPr>
            <a:spLocks noChangeAspect="1"/>
          </p:cNvSpPr>
          <p:nvPr/>
        </p:nvSpPr>
        <p:spPr>
          <a:xfrm>
            <a:off x="7325864" y="2638694"/>
            <a:ext cx="109853" cy="94701"/>
          </a:xfrm>
          <a:prstGeom prst="triangle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EE9C6C7-ACC1-461D-9336-E477D042FB60}"/>
              </a:ext>
            </a:extLst>
          </p:cNvPr>
          <p:cNvSpPr txBox="1"/>
          <p:nvPr/>
        </p:nvSpPr>
        <p:spPr>
          <a:xfrm>
            <a:off x="7388961" y="2551113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triploid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57B567D-27AA-4E5C-97BF-C87A6BAE1361}"/>
              </a:ext>
            </a:extLst>
          </p:cNvPr>
          <p:cNvSpPr txBox="1"/>
          <p:nvPr/>
        </p:nvSpPr>
        <p:spPr>
          <a:xfrm>
            <a:off x="5601143" y="33570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BE02D94-D6E6-4310-B7C8-DCEAB39785C8}"/>
              </a:ext>
            </a:extLst>
          </p:cNvPr>
          <p:cNvSpPr txBox="1"/>
          <p:nvPr/>
        </p:nvSpPr>
        <p:spPr>
          <a:xfrm rot="16200000">
            <a:off x="4891076" y="1454178"/>
            <a:ext cx="1462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PC 2 (8.8%)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0332916-C6A9-4E7F-A412-46DC20EE5249}"/>
              </a:ext>
            </a:extLst>
          </p:cNvPr>
          <p:cNvSpPr txBox="1"/>
          <p:nvPr/>
        </p:nvSpPr>
        <p:spPr>
          <a:xfrm>
            <a:off x="6411290" y="3176855"/>
            <a:ext cx="1462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PC 1 (24.0%)</a:t>
            </a:r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5DE01ED6-299D-4F8C-8C69-6587FC71BC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"/>
          <a:stretch/>
        </p:blipFill>
        <p:spPr>
          <a:xfrm>
            <a:off x="3735374" y="3816730"/>
            <a:ext cx="2851827" cy="3017520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6A07DE89-5B8B-4903-AB93-D420073001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"/>
          <a:stretch/>
        </p:blipFill>
        <p:spPr>
          <a:xfrm>
            <a:off x="367649" y="3798496"/>
            <a:ext cx="2886293" cy="3053988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F771785F-3779-43BB-AF02-95A0FA1F1C35}"/>
              </a:ext>
            </a:extLst>
          </p:cNvPr>
          <p:cNvSpPr txBox="1"/>
          <p:nvPr/>
        </p:nvSpPr>
        <p:spPr>
          <a:xfrm>
            <a:off x="3608510" y="36554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E9F2AA59-F13B-49E1-9D84-425BB80EF790}"/>
              </a:ext>
            </a:extLst>
          </p:cNvPr>
          <p:cNvSpPr txBox="1"/>
          <p:nvPr/>
        </p:nvSpPr>
        <p:spPr>
          <a:xfrm>
            <a:off x="265665" y="36554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F23BACA-B0A3-4FD9-A4BB-106207808AE3}"/>
              </a:ext>
            </a:extLst>
          </p:cNvPr>
          <p:cNvGrpSpPr/>
          <p:nvPr/>
        </p:nvGrpSpPr>
        <p:grpSpPr>
          <a:xfrm>
            <a:off x="10294176" y="3816730"/>
            <a:ext cx="518299" cy="1267633"/>
            <a:chOff x="11057398" y="3888097"/>
            <a:chExt cx="518299" cy="1267633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B34A851-9A82-4AB1-B7ED-6C3491EAEB94}"/>
                </a:ext>
              </a:extLst>
            </p:cNvPr>
            <p:cNvSpPr/>
            <p:nvPr/>
          </p:nvSpPr>
          <p:spPr>
            <a:xfrm>
              <a:off x="11057398" y="4047773"/>
              <a:ext cx="162094" cy="127961"/>
            </a:xfrm>
            <a:prstGeom prst="rect">
              <a:avLst/>
            </a:prstGeom>
            <a:solidFill>
              <a:srgbClr val="D73027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79CE5B9-E1DD-473A-B1CB-2E72D1C13AC4}"/>
                </a:ext>
              </a:extLst>
            </p:cNvPr>
            <p:cNvSpPr/>
            <p:nvPr/>
          </p:nvSpPr>
          <p:spPr>
            <a:xfrm>
              <a:off x="11057398" y="4173963"/>
              <a:ext cx="162094" cy="127961"/>
            </a:xfrm>
            <a:prstGeom prst="rect">
              <a:avLst/>
            </a:prstGeom>
            <a:solidFill>
              <a:srgbClr val="F46D4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776380EA-8E95-4BD1-B968-1A6996109DC9}"/>
                </a:ext>
              </a:extLst>
            </p:cNvPr>
            <p:cNvSpPr/>
            <p:nvPr/>
          </p:nvSpPr>
          <p:spPr>
            <a:xfrm>
              <a:off x="11057398" y="4300153"/>
              <a:ext cx="162094" cy="127961"/>
            </a:xfrm>
            <a:prstGeom prst="rect">
              <a:avLst/>
            </a:prstGeom>
            <a:solidFill>
              <a:srgbClr val="FDAE6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6AFF105-C0FD-4442-8481-BB738E18592B}"/>
                </a:ext>
              </a:extLst>
            </p:cNvPr>
            <p:cNvSpPr/>
            <p:nvPr/>
          </p:nvSpPr>
          <p:spPr>
            <a:xfrm>
              <a:off x="11057398" y="4426344"/>
              <a:ext cx="162094" cy="127961"/>
            </a:xfrm>
            <a:prstGeom prst="rect">
              <a:avLst/>
            </a:prstGeom>
            <a:solidFill>
              <a:srgbClr val="FEE09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D9E6419C-6B82-43C9-8478-D8AAB114ED38}"/>
                </a:ext>
              </a:extLst>
            </p:cNvPr>
            <p:cNvSpPr/>
            <p:nvPr/>
          </p:nvSpPr>
          <p:spPr>
            <a:xfrm>
              <a:off x="11057398" y="4552534"/>
              <a:ext cx="162094" cy="12796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79A734E0-6E03-49DC-998D-AA113B277973}"/>
                </a:ext>
              </a:extLst>
            </p:cNvPr>
            <p:cNvSpPr/>
            <p:nvPr/>
          </p:nvSpPr>
          <p:spPr>
            <a:xfrm>
              <a:off x="11057398" y="4678725"/>
              <a:ext cx="162094" cy="127961"/>
            </a:xfrm>
            <a:prstGeom prst="rect">
              <a:avLst/>
            </a:prstGeom>
            <a:solidFill>
              <a:srgbClr val="ABD9E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DC57AD38-A88C-454E-B13B-EC37311F1D8B}"/>
                </a:ext>
              </a:extLst>
            </p:cNvPr>
            <p:cNvSpPr/>
            <p:nvPr/>
          </p:nvSpPr>
          <p:spPr>
            <a:xfrm>
              <a:off x="11057398" y="4804915"/>
              <a:ext cx="162094" cy="127961"/>
            </a:xfrm>
            <a:prstGeom prst="rect">
              <a:avLst/>
            </a:prstGeom>
            <a:solidFill>
              <a:srgbClr val="74ADD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900584C6-B033-46AD-A460-BF0731FF20D0}"/>
                </a:ext>
              </a:extLst>
            </p:cNvPr>
            <p:cNvSpPr/>
            <p:nvPr/>
          </p:nvSpPr>
          <p:spPr>
            <a:xfrm>
              <a:off x="11057398" y="4931109"/>
              <a:ext cx="162094" cy="127961"/>
            </a:xfrm>
            <a:prstGeom prst="rect">
              <a:avLst/>
            </a:prstGeom>
            <a:solidFill>
              <a:srgbClr val="4575B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0250D0F-62E2-4C6B-AE8A-9EF20E8F43AC}"/>
                </a:ext>
              </a:extLst>
            </p:cNvPr>
            <p:cNvSpPr txBox="1"/>
            <p:nvPr/>
          </p:nvSpPr>
          <p:spPr>
            <a:xfrm>
              <a:off x="11155389" y="388809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4BB3028-B61E-4D31-9A40-488BB961DFDD}"/>
                </a:ext>
              </a:extLst>
            </p:cNvPr>
            <p:cNvSpPr txBox="1"/>
            <p:nvPr/>
          </p:nvSpPr>
          <p:spPr>
            <a:xfrm>
              <a:off x="11171718" y="4089302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3533BDBD-E500-4199-A3DC-73D22F20B6A4}"/>
                </a:ext>
              </a:extLst>
            </p:cNvPr>
            <p:cNvSpPr txBox="1"/>
            <p:nvPr/>
          </p:nvSpPr>
          <p:spPr>
            <a:xfrm>
              <a:off x="11171718" y="429050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1D57C2C4-53F4-4F10-9CAE-ED4F0BACE2DA}"/>
                </a:ext>
              </a:extLst>
            </p:cNvPr>
            <p:cNvSpPr txBox="1"/>
            <p:nvPr/>
          </p:nvSpPr>
          <p:spPr>
            <a:xfrm>
              <a:off x="11171718" y="449171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026ADE53-6775-4A37-AAAD-D1706288D640}"/>
                </a:ext>
              </a:extLst>
            </p:cNvPr>
            <p:cNvSpPr txBox="1"/>
            <p:nvPr/>
          </p:nvSpPr>
          <p:spPr>
            <a:xfrm>
              <a:off x="11171718" y="469291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0CA1362C-E883-48FC-830B-006F72749A56}"/>
                </a:ext>
              </a:extLst>
            </p:cNvPr>
            <p:cNvSpPr txBox="1"/>
            <p:nvPr/>
          </p:nvSpPr>
          <p:spPr>
            <a:xfrm>
              <a:off x="11171718" y="489412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35FBCB-7128-4D7E-90EF-9B1EF5DD61E6}"/>
              </a:ext>
            </a:extLst>
          </p:cNvPr>
          <p:cNvGrpSpPr/>
          <p:nvPr/>
        </p:nvGrpSpPr>
        <p:grpSpPr>
          <a:xfrm>
            <a:off x="3225282" y="477350"/>
            <a:ext cx="2281867" cy="2613589"/>
            <a:chOff x="6036188" y="490489"/>
            <a:chExt cx="2281867" cy="258648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30667EF-7DAE-4F56-B94A-48D7B9EC8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776" r="25034" b="7248"/>
            <a:stretch/>
          </p:blipFill>
          <p:spPr>
            <a:xfrm>
              <a:off x="6036188" y="490489"/>
              <a:ext cx="2281867" cy="2586487"/>
            </a:xfrm>
            <a:prstGeom prst="rect">
              <a:avLst/>
            </a:prstGeom>
          </p:spPr>
        </p:pic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F8C6D04-8B41-4BEC-9254-379E7D38D631}"/>
                </a:ext>
              </a:extLst>
            </p:cNvPr>
            <p:cNvGrpSpPr/>
            <p:nvPr/>
          </p:nvGrpSpPr>
          <p:grpSpPr>
            <a:xfrm>
              <a:off x="7228144" y="603163"/>
              <a:ext cx="1010064" cy="651508"/>
              <a:chOff x="1984557" y="574144"/>
              <a:chExt cx="1010064" cy="651508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8733B74-63B0-4F44-87AD-FC782E885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8165" y="682562"/>
                <a:ext cx="82639" cy="82639"/>
              </a:xfrm>
              <a:prstGeom prst="ellipse">
                <a:avLst/>
              </a:prstGeom>
              <a:solidFill>
                <a:srgbClr val="487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555DF61-6E0E-419F-B5FD-62505ACFBD20}"/>
                  </a:ext>
                </a:extLst>
              </p:cNvPr>
              <p:cNvSpPr txBox="1"/>
              <p:nvPr/>
            </p:nvSpPr>
            <p:spPr>
              <a:xfrm>
                <a:off x="2045994" y="574144"/>
                <a:ext cx="5838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ploidy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1A5C61A-4C42-453E-A571-65E95ACE05E3}"/>
                  </a:ext>
                </a:extLst>
              </p:cNvPr>
              <p:cNvSpPr txBox="1"/>
              <p:nvPr/>
            </p:nvSpPr>
            <p:spPr>
              <a:xfrm>
                <a:off x="2043720" y="769759"/>
                <a:ext cx="9509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desiccation</a:t>
                </a:r>
              </a:p>
            </p:txBody>
          </p:sp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54998111-FCD9-48C0-90AF-11426952B4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557" y="855557"/>
                <a:ext cx="109853" cy="94701"/>
              </a:xfrm>
              <a:prstGeom prst="triangle">
                <a:avLst/>
              </a:prstGeom>
              <a:solidFill>
                <a:srgbClr val="FF4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164B16CC-F130-4261-8A8B-C8BB0711F9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8165" y="1052261"/>
                <a:ext cx="89344" cy="89344"/>
              </a:xfrm>
              <a:prstGeom prst="rect">
                <a:avLst/>
              </a:prstGeom>
              <a:solidFill>
                <a:srgbClr val="4EEE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B64CD49-4260-431C-8E78-8FFB20FB80D1}"/>
                  </a:ext>
                </a:extLst>
              </p:cNvPr>
              <p:cNvSpPr txBox="1"/>
              <p:nvPr/>
            </p:nvSpPr>
            <p:spPr>
              <a:xfrm>
                <a:off x="2036331" y="948653"/>
                <a:ext cx="8915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interaction</a:t>
                </a:r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007700D7-CD84-4E68-B2FB-6D811D1B7298}"/>
              </a:ext>
            </a:extLst>
          </p:cNvPr>
          <p:cNvSpPr txBox="1"/>
          <p:nvPr/>
        </p:nvSpPr>
        <p:spPr>
          <a:xfrm>
            <a:off x="3772320" y="3071921"/>
            <a:ext cx="146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difference threshold (%)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9A41229-7C19-47EB-B37B-789B8190EF22}"/>
              </a:ext>
            </a:extLst>
          </p:cNvPr>
          <p:cNvSpPr txBox="1"/>
          <p:nvPr/>
        </p:nvSpPr>
        <p:spPr>
          <a:xfrm rot="16200000">
            <a:off x="2292343" y="1417596"/>
            <a:ext cx="1462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Hyper-methylated DML (%)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1C2F95B-E605-455D-BD6C-5F8551B9EA17}"/>
              </a:ext>
            </a:extLst>
          </p:cNvPr>
          <p:cNvSpPr txBox="1"/>
          <p:nvPr/>
        </p:nvSpPr>
        <p:spPr>
          <a:xfrm>
            <a:off x="2851127" y="33570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990C82-2B9C-49B3-8FFB-62CE5F7BBE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491"/>
          <a:stretch/>
        </p:blipFill>
        <p:spPr>
          <a:xfrm>
            <a:off x="7220067" y="3799696"/>
            <a:ext cx="2884024" cy="3051588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791884E3-A965-4414-A64F-4EA235B53F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753" t="11803" b="16186"/>
          <a:stretch/>
        </p:blipFill>
        <p:spPr>
          <a:xfrm>
            <a:off x="8878010" y="775338"/>
            <a:ext cx="1915933" cy="1985319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33DA481A-B7E2-484D-A8D4-9BB2DAF71F60}"/>
              </a:ext>
            </a:extLst>
          </p:cNvPr>
          <p:cNvSpPr txBox="1"/>
          <p:nvPr/>
        </p:nvSpPr>
        <p:spPr>
          <a:xfrm>
            <a:off x="8349975" y="1297881"/>
            <a:ext cx="3421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9A34116-9799-458C-B673-F422E18D76D3}"/>
              </a:ext>
            </a:extLst>
          </p:cNvPr>
          <p:cNvSpPr txBox="1"/>
          <p:nvPr/>
        </p:nvSpPr>
        <p:spPr>
          <a:xfrm>
            <a:off x="8349975" y="1666969"/>
            <a:ext cx="3421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E41A221-180C-44F2-92FD-734C336ABEFD}"/>
              </a:ext>
            </a:extLst>
          </p:cNvPr>
          <p:cNvSpPr txBox="1"/>
          <p:nvPr/>
        </p:nvSpPr>
        <p:spPr>
          <a:xfrm>
            <a:off x="8208574" y="2037931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C06FCD0-5307-4593-81C3-74DA96900B7D}"/>
              </a:ext>
            </a:extLst>
          </p:cNvPr>
          <p:cNvSpPr txBox="1"/>
          <p:nvPr/>
        </p:nvSpPr>
        <p:spPr>
          <a:xfrm>
            <a:off x="8208574" y="2408889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4C16CC0-1749-48A6-B5EC-C03608F467D8}"/>
              </a:ext>
            </a:extLst>
          </p:cNvPr>
          <p:cNvSpPr txBox="1"/>
          <p:nvPr/>
        </p:nvSpPr>
        <p:spPr>
          <a:xfrm>
            <a:off x="8785840" y="2924508"/>
            <a:ext cx="4835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6D0AC44-9BA8-4262-9077-59B942D3BDC0}"/>
              </a:ext>
            </a:extLst>
          </p:cNvPr>
          <p:cNvSpPr txBox="1"/>
          <p:nvPr/>
        </p:nvSpPr>
        <p:spPr>
          <a:xfrm>
            <a:off x="9269437" y="2924508"/>
            <a:ext cx="38340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07D08E5-DB8B-48BE-A6BA-4488650C1721}"/>
              </a:ext>
            </a:extLst>
          </p:cNvPr>
          <p:cNvSpPr txBox="1"/>
          <p:nvPr/>
        </p:nvSpPr>
        <p:spPr>
          <a:xfrm>
            <a:off x="9704633" y="2924508"/>
            <a:ext cx="27366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D4D76A3-5B86-48FC-9C06-48C6BA2ADF5D}"/>
              </a:ext>
            </a:extLst>
          </p:cNvPr>
          <p:cNvSpPr txBox="1"/>
          <p:nvPr/>
        </p:nvSpPr>
        <p:spPr>
          <a:xfrm>
            <a:off x="10016710" y="2924508"/>
            <a:ext cx="3652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04E8679-0CC1-4104-B51C-834FDEE6F995}"/>
              </a:ext>
            </a:extLst>
          </p:cNvPr>
          <p:cNvSpPr txBox="1"/>
          <p:nvPr/>
        </p:nvSpPr>
        <p:spPr>
          <a:xfrm>
            <a:off x="8349975" y="947632"/>
            <a:ext cx="3421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D64A1A3-9491-4425-96BE-97CD404509A1}"/>
              </a:ext>
            </a:extLst>
          </p:cNvPr>
          <p:cNvSpPr txBox="1"/>
          <p:nvPr/>
        </p:nvSpPr>
        <p:spPr>
          <a:xfrm>
            <a:off x="10392147" y="2924508"/>
            <a:ext cx="3652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2A59135-E6D4-4C3C-A65A-C44069E56B40}"/>
              </a:ext>
            </a:extLst>
          </p:cNvPr>
          <p:cNvCxnSpPr>
            <a:cxnSpLocks/>
          </p:cNvCxnSpPr>
          <p:nvPr/>
        </p:nvCxnSpPr>
        <p:spPr>
          <a:xfrm>
            <a:off x="9122688" y="2900014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963C660-57D4-4F7F-AC72-88F5916BBA14}"/>
              </a:ext>
            </a:extLst>
          </p:cNvPr>
          <p:cNvCxnSpPr>
            <a:cxnSpLocks/>
          </p:cNvCxnSpPr>
          <p:nvPr/>
        </p:nvCxnSpPr>
        <p:spPr>
          <a:xfrm>
            <a:off x="9497336" y="2900014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56872ACF-1F50-463D-8BE8-16E705F82812}"/>
              </a:ext>
            </a:extLst>
          </p:cNvPr>
          <p:cNvCxnSpPr>
            <a:cxnSpLocks/>
          </p:cNvCxnSpPr>
          <p:nvPr/>
        </p:nvCxnSpPr>
        <p:spPr>
          <a:xfrm>
            <a:off x="9861103" y="2900014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296C006B-158B-485D-9478-6BA549483877}"/>
              </a:ext>
            </a:extLst>
          </p:cNvPr>
          <p:cNvCxnSpPr>
            <a:cxnSpLocks/>
          </p:cNvCxnSpPr>
          <p:nvPr/>
        </p:nvCxnSpPr>
        <p:spPr>
          <a:xfrm>
            <a:off x="10227138" y="2900014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DEF34F2-F045-4B50-ADA6-4061BEB7FD7D}"/>
              </a:ext>
            </a:extLst>
          </p:cNvPr>
          <p:cNvCxnSpPr>
            <a:cxnSpLocks/>
          </p:cNvCxnSpPr>
          <p:nvPr/>
        </p:nvCxnSpPr>
        <p:spPr>
          <a:xfrm>
            <a:off x="10596800" y="2900014"/>
            <a:ext cx="0" cy="48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554865E-AF5C-4346-AE60-C1EA9EDD6D65}"/>
              </a:ext>
            </a:extLst>
          </p:cNvPr>
          <p:cNvCxnSpPr>
            <a:cxnSpLocks/>
          </p:cNvCxnSpPr>
          <p:nvPr/>
        </p:nvCxnSpPr>
        <p:spPr>
          <a:xfrm>
            <a:off x="8665716" y="2541244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C1AC996-0B42-45ED-AB30-8ACBF24F6F2B}"/>
              </a:ext>
            </a:extLst>
          </p:cNvPr>
          <p:cNvCxnSpPr>
            <a:cxnSpLocks/>
          </p:cNvCxnSpPr>
          <p:nvPr/>
        </p:nvCxnSpPr>
        <p:spPr>
          <a:xfrm>
            <a:off x="8665716" y="2174541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D791D1DC-FC2B-477D-A961-638D9B3467E5}"/>
              </a:ext>
            </a:extLst>
          </p:cNvPr>
          <p:cNvCxnSpPr>
            <a:cxnSpLocks/>
          </p:cNvCxnSpPr>
          <p:nvPr/>
        </p:nvCxnSpPr>
        <p:spPr>
          <a:xfrm>
            <a:off x="8665716" y="1804472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3017CE83-4829-47AF-857D-DBC09FC2C82C}"/>
              </a:ext>
            </a:extLst>
          </p:cNvPr>
          <p:cNvCxnSpPr>
            <a:cxnSpLocks/>
          </p:cNvCxnSpPr>
          <p:nvPr/>
        </p:nvCxnSpPr>
        <p:spPr>
          <a:xfrm>
            <a:off x="8665716" y="1062883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51BF36E-46A7-4988-AEA4-655CC4FB33C5}"/>
              </a:ext>
            </a:extLst>
          </p:cNvPr>
          <p:cNvCxnSpPr>
            <a:cxnSpLocks/>
          </p:cNvCxnSpPr>
          <p:nvPr/>
        </p:nvCxnSpPr>
        <p:spPr>
          <a:xfrm>
            <a:off x="8665716" y="1433131"/>
            <a:ext cx="55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Oval 201">
            <a:extLst>
              <a:ext uri="{FF2B5EF4-FFF2-40B4-BE49-F238E27FC236}">
                <a16:creationId xmlns:a16="http://schemas.microsoft.com/office/drawing/2014/main" id="{938A145C-BDEA-405C-A718-2596081C14DF}"/>
              </a:ext>
            </a:extLst>
          </p:cNvPr>
          <p:cNvSpPr>
            <a:spLocks noChangeAspect="1"/>
          </p:cNvSpPr>
          <p:nvPr/>
        </p:nvSpPr>
        <p:spPr>
          <a:xfrm>
            <a:off x="9811614" y="2494400"/>
            <a:ext cx="82639" cy="82639"/>
          </a:xfrm>
          <a:prstGeom prst="ellipse">
            <a:avLst/>
          </a:prstGeom>
          <a:solidFill>
            <a:srgbClr val="487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58B3D03-A6F2-4CF5-961C-23E80E422891}"/>
              </a:ext>
            </a:extLst>
          </p:cNvPr>
          <p:cNvSpPr txBox="1"/>
          <p:nvPr/>
        </p:nvSpPr>
        <p:spPr>
          <a:xfrm>
            <a:off x="9842685" y="2385984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04" name="Isosceles Triangle 203">
            <a:extLst>
              <a:ext uri="{FF2B5EF4-FFF2-40B4-BE49-F238E27FC236}">
                <a16:creationId xmlns:a16="http://schemas.microsoft.com/office/drawing/2014/main" id="{10BD79D4-2897-4863-A6A6-668722A2CDD5}"/>
              </a:ext>
            </a:extLst>
          </p:cNvPr>
          <p:cNvSpPr>
            <a:spLocks noChangeAspect="1"/>
          </p:cNvSpPr>
          <p:nvPr/>
        </p:nvSpPr>
        <p:spPr>
          <a:xfrm>
            <a:off x="9798006" y="2635216"/>
            <a:ext cx="109853" cy="94701"/>
          </a:xfrm>
          <a:prstGeom prst="triangle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EE5422F-9138-48B3-9C60-DC714CD8981C}"/>
              </a:ext>
            </a:extLst>
          </p:cNvPr>
          <p:cNvSpPr txBox="1"/>
          <p:nvPr/>
        </p:nvSpPr>
        <p:spPr>
          <a:xfrm>
            <a:off x="9861103" y="25476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desiccation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398F739-2708-4057-B52C-2CD8BDA30267}"/>
              </a:ext>
            </a:extLst>
          </p:cNvPr>
          <p:cNvSpPr txBox="1"/>
          <p:nvPr/>
        </p:nvSpPr>
        <p:spPr>
          <a:xfrm>
            <a:off x="8336797" y="33570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855F816-9FD2-417E-A434-F3F01286D0B8}"/>
              </a:ext>
            </a:extLst>
          </p:cNvPr>
          <p:cNvSpPr txBox="1"/>
          <p:nvPr/>
        </p:nvSpPr>
        <p:spPr>
          <a:xfrm rot="16200000">
            <a:off x="7551177" y="1398114"/>
            <a:ext cx="1462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PC 2 (7.8%)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E4825D09-ACB6-4318-A3B0-D1BB2FAE0A6A}"/>
              </a:ext>
            </a:extLst>
          </p:cNvPr>
          <p:cNvSpPr txBox="1"/>
          <p:nvPr/>
        </p:nvSpPr>
        <p:spPr>
          <a:xfrm>
            <a:off x="9005281" y="3170873"/>
            <a:ext cx="1462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PC 1 (25.4%)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4CD792A-01C9-43C9-8153-4E501C2A4378}"/>
              </a:ext>
            </a:extLst>
          </p:cNvPr>
          <p:cNvSpPr>
            <a:spLocks noChangeAspect="1"/>
          </p:cNvSpPr>
          <p:nvPr/>
        </p:nvSpPr>
        <p:spPr>
          <a:xfrm>
            <a:off x="8726779" y="500548"/>
            <a:ext cx="2067164" cy="239910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7913426D-7BC5-4938-9BFF-CD3DBB0DB8A9}"/>
              </a:ext>
            </a:extLst>
          </p:cNvPr>
          <p:cNvSpPr txBox="1"/>
          <p:nvPr/>
        </p:nvSpPr>
        <p:spPr>
          <a:xfrm>
            <a:off x="7052265" y="36554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1D755F5-9344-414E-A7EB-01BA7BF2EDA4}"/>
              </a:ext>
            </a:extLst>
          </p:cNvPr>
          <p:cNvSpPr txBox="1"/>
          <p:nvPr/>
        </p:nvSpPr>
        <p:spPr>
          <a:xfrm>
            <a:off x="2419991" y="3555120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Ploidy-DML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90A0FB44-5492-4658-AC83-2FDE35102CC9}"/>
              </a:ext>
            </a:extLst>
          </p:cNvPr>
          <p:cNvSpPr txBox="1"/>
          <p:nvPr/>
        </p:nvSpPr>
        <p:spPr>
          <a:xfrm>
            <a:off x="5414369" y="355512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Desiccation-DML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AAC7839D-25E5-4AEB-B41C-99C7E9B1BC5F}"/>
              </a:ext>
            </a:extLst>
          </p:cNvPr>
          <p:cNvSpPr txBox="1"/>
          <p:nvPr/>
        </p:nvSpPr>
        <p:spPr>
          <a:xfrm>
            <a:off x="8965032" y="3538394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Interaction-DML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4331570D-534B-439C-B8C6-7599174FE5F2}"/>
              </a:ext>
            </a:extLst>
          </p:cNvPr>
          <p:cNvSpPr txBox="1"/>
          <p:nvPr/>
        </p:nvSpPr>
        <p:spPr>
          <a:xfrm>
            <a:off x="6879929" y="567310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20% difference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20A0B571-44A1-4E64-B5E0-E6C07E509955}"/>
              </a:ext>
            </a:extLst>
          </p:cNvPr>
          <p:cNvSpPr txBox="1"/>
          <p:nvPr/>
        </p:nvSpPr>
        <p:spPr>
          <a:xfrm>
            <a:off x="9647258" y="572403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20% difference</a:t>
            </a:r>
          </a:p>
        </p:txBody>
      </p:sp>
    </p:spTree>
    <p:extLst>
      <p:ext uri="{BB962C8B-B14F-4D97-AF65-F5344CB8AC3E}">
        <p14:creationId xmlns:p14="http://schemas.microsoft.com/office/powerpoint/2010/main" val="428715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BD0C3A14-8213-4A1F-8240-54A34E1F3044}"/>
              </a:ext>
            </a:extLst>
          </p:cNvPr>
          <p:cNvSpPr txBox="1"/>
          <p:nvPr/>
        </p:nvSpPr>
        <p:spPr>
          <a:xfrm>
            <a:off x="7552238" y="4754857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7938555-49A2-4ED2-864B-86B52BB2FC20}"/>
              </a:ext>
            </a:extLst>
          </p:cNvPr>
          <p:cNvSpPr txBox="1"/>
          <p:nvPr/>
        </p:nvSpPr>
        <p:spPr>
          <a:xfrm rot="16200000">
            <a:off x="9562664" y="2588511"/>
            <a:ext cx="599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07D7F3B-5FF0-42A2-B378-025A76F3C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9" r="24217" b="6448"/>
          <a:stretch/>
        </p:blipFill>
        <p:spPr>
          <a:xfrm>
            <a:off x="6280758" y="1789698"/>
            <a:ext cx="3484649" cy="2996288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9F773818-BFEF-45D6-9FD9-C149A27E38E1}"/>
              </a:ext>
            </a:extLst>
          </p:cNvPr>
          <p:cNvSpPr txBox="1"/>
          <p:nvPr/>
        </p:nvSpPr>
        <p:spPr>
          <a:xfrm rot="16200000">
            <a:off x="5916911" y="3086517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DML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7D7AD8E-0E4D-4C43-B5DF-90A4C6BDBEB1}"/>
              </a:ext>
            </a:extLst>
          </p:cNvPr>
          <p:cNvSpPr/>
          <p:nvPr/>
        </p:nvSpPr>
        <p:spPr>
          <a:xfrm>
            <a:off x="9434066" y="3562112"/>
            <a:ext cx="311061" cy="1389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9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0F235EE-3F96-415C-B0FD-AC24835BA7A9}"/>
              </a:ext>
            </a:extLst>
          </p:cNvPr>
          <p:cNvSpPr>
            <a:spLocks noChangeAspect="1"/>
          </p:cNvSpPr>
          <p:nvPr/>
        </p:nvSpPr>
        <p:spPr>
          <a:xfrm>
            <a:off x="9612833" y="4670496"/>
            <a:ext cx="123444" cy="123444"/>
          </a:xfrm>
          <a:prstGeom prst="rect">
            <a:avLst/>
          </a:prstGeom>
          <a:solidFill>
            <a:srgbClr val="487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351F91E-47FE-4C72-963F-E3243A59F5E0}"/>
              </a:ext>
            </a:extLst>
          </p:cNvPr>
          <p:cNvSpPr>
            <a:spLocks noChangeAspect="1"/>
          </p:cNvSpPr>
          <p:nvPr/>
        </p:nvSpPr>
        <p:spPr>
          <a:xfrm>
            <a:off x="9612833" y="4497626"/>
            <a:ext cx="123444" cy="123444"/>
          </a:xfrm>
          <a:prstGeom prst="rect">
            <a:avLst/>
          </a:prstGeom>
          <a:solidFill>
            <a:srgbClr val="3A5F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E12A230-6B11-4D04-86A9-060B44D944C9}"/>
              </a:ext>
            </a:extLst>
          </p:cNvPr>
          <p:cNvSpPr>
            <a:spLocks noChangeAspect="1"/>
          </p:cNvSpPr>
          <p:nvPr/>
        </p:nvSpPr>
        <p:spPr>
          <a:xfrm>
            <a:off x="9612833" y="4324754"/>
            <a:ext cx="123444" cy="123444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05AE6FE-41B0-4924-B427-19EE29BB5695}"/>
              </a:ext>
            </a:extLst>
          </p:cNvPr>
          <p:cNvSpPr>
            <a:spLocks noChangeAspect="1"/>
          </p:cNvSpPr>
          <p:nvPr/>
        </p:nvSpPr>
        <p:spPr>
          <a:xfrm>
            <a:off x="9612833" y="4151882"/>
            <a:ext cx="123444" cy="123444"/>
          </a:xfrm>
          <a:prstGeom prst="rect">
            <a:avLst/>
          </a:prstGeom>
          <a:solidFill>
            <a:srgbClr val="CD37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2F33776-1B59-4652-9574-7A03DA1948B2}"/>
              </a:ext>
            </a:extLst>
          </p:cNvPr>
          <p:cNvSpPr txBox="1"/>
          <p:nvPr/>
        </p:nvSpPr>
        <p:spPr>
          <a:xfrm>
            <a:off x="9731783" y="4108891"/>
            <a:ext cx="1077539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10" dirty="0">
                <a:latin typeface="Arial" panose="020B0604020202020204" pitchFamily="34" charset="0"/>
                <a:cs typeface="Arial" panose="020B0604020202020204" pitchFamily="34" charset="0"/>
              </a:rPr>
              <a:t>Desiccation (hyper)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08B5D4C-8923-41BA-8B91-229096C93349}"/>
              </a:ext>
            </a:extLst>
          </p:cNvPr>
          <p:cNvSpPr txBox="1"/>
          <p:nvPr/>
        </p:nvSpPr>
        <p:spPr>
          <a:xfrm>
            <a:off x="9731781" y="4282168"/>
            <a:ext cx="1042273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10" dirty="0">
                <a:latin typeface="Arial" panose="020B0604020202020204" pitchFamily="34" charset="0"/>
                <a:cs typeface="Arial" panose="020B0604020202020204" pitchFamily="34" charset="0"/>
              </a:rPr>
              <a:t>Desiccation (hypo)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499BDB9-1BEA-44D1-8B5A-1060F9985B01}"/>
              </a:ext>
            </a:extLst>
          </p:cNvPr>
          <p:cNvSpPr txBox="1"/>
          <p:nvPr/>
        </p:nvSpPr>
        <p:spPr>
          <a:xfrm>
            <a:off x="9731782" y="4455038"/>
            <a:ext cx="824265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10" dirty="0">
                <a:latin typeface="Arial" panose="020B0604020202020204" pitchFamily="34" charset="0"/>
                <a:cs typeface="Arial" panose="020B0604020202020204" pitchFamily="34" charset="0"/>
              </a:rPr>
              <a:t>Ploidy (hyper)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37460DE-42B1-4EB3-BA2D-9CFEF2A62CEF}"/>
              </a:ext>
            </a:extLst>
          </p:cNvPr>
          <p:cNvSpPr txBox="1"/>
          <p:nvPr/>
        </p:nvSpPr>
        <p:spPr>
          <a:xfrm>
            <a:off x="9743120" y="4636379"/>
            <a:ext cx="788999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10" dirty="0">
                <a:latin typeface="Arial" panose="020B0604020202020204" pitchFamily="34" charset="0"/>
                <a:cs typeface="Arial" panose="020B0604020202020204" pitchFamily="34" charset="0"/>
              </a:rPr>
              <a:t>Ploidy (hypo)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94C374F-7C0C-4D47-B022-B5554324829B}"/>
              </a:ext>
            </a:extLst>
          </p:cNvPr>
          <p:cNvSpPr>
            <a:spLocks noChangeAspect="1"/>
          </p:cNvSpPr>
          <p:nvPr/>
        </p:nvSpPr>
        <p:spPr>
          <a:xfrm>
            <a:off x="9614236" y="3979010"/>
            <a:ext cx="123444" cy="123444"/>
          </a:xfrm>
          <a:prstGeom prst="rect">
            <a:avLst/>
          </a:prstGeom>
          <a:solidFill>
            <a:srgbClr val="BEBE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05B3CE1-729A-46BF-A164-F0A683B99299}"/>
              </a:ext>
            </a:extLst>
          </p:cNvPr>
          <p:cNvSpPr>
            <a:spLocks noChangeAspect="1"/>
          </p:cNvSpPr>
          <p:nvPr/>
        </p:nvSpPr>
        <p:spPr>
          <a:xfrm>
            <a:off x="9614236" y="3806138"/>
            <a:ext cx="123444" cy="1234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01DF27E-C6C5-40E3-8725-38D0D4AB674A}"/>
              </a:ext>
            </a:extLst>
          </p:cNvPr>
          <p:cNvSpPr txBox="1"/>
          <p:nvPr/>
        </p:nvSpPr>
        <p:spPr>
          <a:xfrm>
            <a:off x="9731783" y="3935614"/>
            <a:ext cx="992579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10" dirty="0">
                <a:latin typeface="Arial" panose="020B0604020202020204" pitchFamily="34" charset="0"/>
                <a:cs typeface="Arial" panose="020B0604020202020204" pitchFamily="34" charset="0"/>
              </a:rPr>
              <a:t>Interaction (hypo)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01F7634-B10A-472F-88CD-7D165987188B}"/>
              </a:ext>
            </a:extLst>
          </p:cNvPr>
          <p:cNvSpPr txBox="1"/>
          <p:nvPr/>
        </p:nvSpPr>
        <p:spPr>
          <a:xfrm>
            <a:off x="9731783" y="3763552"/>
            <a:ext cx="1027845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10" dirty="0">
                <a:latin typeface="Arial" panose="020B0604020202020204" pitchFamily="34" charset="0"/>
                <a:cs typeface="Arial" panose="020B0604020202020204" pitchFamily="34" charset="0"/>
              </a:rPr>
              <a:t>Interaction (hyper)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B594C74-DB90-4243-BD63-A722F115B1FC}"/>
              </a:ext>
            </a:extLst>
          </p:cNvPr>
          <p:cNvSpPr txBox="1"/>
          <p:nvPr/>
        </p:nvSpPr>
        <p:spPr>
          <a:xfrm>
            <a:off x="6158324" y="1718376"/>
            <a:ext cx="256873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A91F732-6017-44DF-BCCF-5B05643D0BF2}"/>
              </a:ext>
            </a:extLst>
          </p:cNvPr>
          <p:cNvSpPr txBox="1"/>
          <p:nvPr/>
        </p:nvSpPr>
        <p:spPr>
          <a:xfrm>
            <a:off x="9486522" y="3539398"/>
            <a:ext cx="120577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</a:rPr>
              <a:t>DML-association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306E0D2-F6F0-486B-A5AA-66F32795F626}"/>
              </a:ext>
            </a:extLst>
          </p:cNvPr>
          <p:cNvSpPr txBox="1"/>
          <p:nvPr/>
        </p:nvSpPr>
        <p:spPr>
          <a:xfrm rot="16200000">
            <a:off x="-248774" y="2868008"/>
            <a:ext cx="1154293" cy="25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39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039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endParaRPr lang="en-US" sz="10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34DF7FA-9863-474E-9D8F-C7924AE31FC1}"/>
              </a:ext>
            </a:extLst>
          </p:cNvPr>
          <p:cNvGrpSpPr/>
          <p:nvPr/>
        </p:nvGrpSpPr>
        <p:grpSpPr>
          <a:xfrm>
            <a:off x="1256798" y="1811091"/>
            <a:ext cx="675185" cy="2958256"/>
            <a:chOff x="1162193" y="120687"/>
            <a:chExt cx="714901" cy="3132271"/>
          </a:xfrm>
        </p:grpSpPr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0CA42E91-8C30-4E7F-A045-22148E65D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1" t="2238" r="59661" b="8994"/>
            <a:stretch/>
          </p:blipFill>
          <p:spPr>
            <a:xfrm>
              <a:off x="1220258" y="120687"/>
              <a:ext cx="606199" cy="2794127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E6190CB-3E31-4FB5-94E4-D13B5AAD2F24}"/>
                </a:ext>
              </a:extLst>
            </p:cNvPr>
            <p:cNvSpPr txBox="1"/>
            <p:nvPr/>
          </p:nvSpPr>
          <p:spPr>
            <a:xfrm>
              <a:off x="1162193" y="2908882"/>
              <a:ext cx="714901" cy="344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ploidy-DML</a:t>
              </a:r>
            </a:p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(1038)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9EBF9D1-4B57-4766-B9D6-04CFD2D04535}"/>
              </a:ext>
            </a:extLst>
          </p:cNvPr>
          <p:cNvSpPr txBox="1"/>
          <p:nvPr/>
        </p:nvSpPr>
        <p:spPr>
          <a:xfrm>
            <a:off x="668653" y="1805216"/>
            <a:ext cx="52964" cy="210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71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F017D69-6256-4404-AFD8-0839F4EBCC53}"/>
              </a:ext>
            </a:extLst>
          </p:cNvPr>
          <p:cNvSpPr txBox="1"/>
          <p:nvPr/>
        </p:nvSpPr>
        <p:spPr>
          <a:xfrm>
            <a:off x="669711" y="4418120"/>
            <a:ext cx="184731" cy="20864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7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AB23FD0-C2AA-4195-B740-505F7F76D59B}"/>
              </a:ext>
            </a:extLst>
          </p:cNvPr>
          <p:cNvGrpSpPr/>
          <p:nvPr/>
        </p:nvGrpSpPr>
        <p:grpSpPr>
          <a:xfrm>
            <a:off x="411725" y="1816233"/>
            <a:ext cx="898112" cy="2953114"/>
            <a:chOff x="218582" y="126131"/>
            <a:chExt cx="950942" cy="3126827"/>
          </a:xfrm>
        </p:grpSpPr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072BFF04-750F-4816-B072-826FD747B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" r="57380" b="8972"/>
            <a:stretch/>
          </p:blipFill>
          <p:spPr>
            <a:xfrm>
              <a:off x="218582" y="126131"/>
              <a:ext cx="950942" cy="2789230"/>
            </a:xfrm>
            <a:prstGeom prst="rect">
              <a:avLst/>
            </a:prstGeom>
          </p:spPr>
        </p:pic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3AB217C8-23F7-4482-A6BA-B351428C65CF}"/>
                </a:ext>
              </a:extLst>
            </p:cNvPr>
            <p:cNvSpPr txBox="1"/>
            <p:nvPr/>
          </p:nvSpPr>
          <p:spPr>
            <a:xfrm>
              <a:off x="508390" y="2908882"/>
              <a:ext cx="658430" cy="344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All CpG (480,579)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4438472-2180-47A2-B3BD-5663D3C3031E}"/>
              </a:ext>
            </a:extLst>
          </p:cNvPr>
          <p:cNvGrpSpPr/>
          <p:nvPr/>
        </p:nvGrpSpPr>
        <p:grpSpPr>
          <a:xfrm>
            <a:off x="1837808" y="1807821"/>
            <a:ext cx="669467" cy="3077840"/>
            <a:chOff x="1835087" y="117225"/>
            <a:chExt cx="708847" cy="3258889"/>
          </a:xfrm>
        </p:grpSpPr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35CB8096-3870-44CC-8B70-8DECAB993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0" t="2239" r="59427" b="8994"/>
            <a:stretch/>
          </p:blipFill>
          <p:spPr>
            <a:xfrm>
              <a:off x="1877191" y="117225"/>
              <a:ext cx="632145" cy="2791566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452D9F8-C689-43CD-A7B6-CF93FD36080D}"/>
                </a:ext>
              </a:extLst>
            </p:cNvPr>
            <p:cNvSpPr txBox="1"/>
            <p:nvPr/>
          </p:nvSpPr>
          <p:spPr>
            <a:xfrm>
              <a:off x="1835087" y="2908882"/>
              <a:ext cx="708847" cy="46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desiccation-DML (2351)</a:t>
              </a:r>
            </a:p>
          </p:txBody>
        </p:sp>
      </p:grpSp>
      <p:pic>
        <p:nvPicPr>
          <p:cNvPr id="198" name="Picture 197">
            <a:extLst>
              <a:ext uri="{FF2B5EF4-FFF2-40B4-BE49-F238E27FC236}">
                <a16:creationId xmlns:a16="http://schemas.microsoft.com/office/drawing/2014/main" id="{F7945101-E2B9-4F3F-BB53-AC89398056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2" t="33378" r="45990" b="29771"/>
          <a:stretch/>
        </p:blipFill>
        <p:spPr>
          <a:xfrm>
            <a:off x="4756846" y="2021465"/>
            <a:ext cx="297615" cy="1348601"/>
          </a:xfrm>
          <a:prstGeom prst="rect">
            <a:avLst/>
          </a:prstGeom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91F88340-0856-48B9-A0DA-FD0AE3EC4E42}"/>
              </a:ext>
            </a:extLst>
          </p:cNvPr>
          <p:cNvSpPr txBox="1"/>
          <p:nvPr/>
        </p:nvSpPr>
        <p:spPr>
          <a:xfrm>
            <a:off x="4763924" y="1838662"/>
            <a:ext cx="1168910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20" dirty="0">
                <a:latin typeface="Arial" panose="020B0604020202020204" pitchFamily="34" charset="0"/>
                <a:cs typeface="Arial" panose="020B0604020202020204" pitchFamily="34" charset="0"/>
              </a:rPr>
              <a:t>Genome Feature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A4F32835-602C-4F2B-BF63-D620AACA018C}"/>
              </a:ext>
            </a:extLst>
          </p:cNvPr>
          <p:cNvSpPr txBox="1"/>
          <p:nvPr/>
        </p:nvSpPr>
        <p:spPr>
          <a:xfrm>
            <a:off x="4934999" y="2041430"/>
            <a:ext cx="636713" cy="21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65" dirty="0">
                <a:latin typeface="Arial" panose="020B0604020202020204" pitchFamily="34" charset="0"/>
                <a:cs typeface="Arial" panose="020B0604020202020204" pitchFamily="34" charset="0"/>
              </a:rPr>
              <a:t>Exon UTR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E0F3545-AA04-4E59-97C1-DCB5524C50AA}"/>
              </a:ext>
            </a:extLst>
          </p:cNvPr>
          <p:cNvSpPr txBox="1"/>
          <p:nvPr/>
        </p:nvSpPr>
        <p:spPr>
          <a:xfrm>
            <a:off x="4934999" y="2187814"/>
            <a:ext cx="391454" cy="21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65" dirty="0"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68193E8-8674-416F-AA56-4F4D97BAFB4C}"/>
              </a:ext>
            </a:extLst>
          </p:cNvPr>
          <p:cNvSpPr txBox="1"/>
          <p:nvPr/>
        </p:nvSpPr>
        <p:spPr>
          <a:xfrm>
            <a:off x="4934999" y="2334197"/>
            <a:ext cx="484428" cy="21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65" dirty="0">
                <a:latin typeface="Arial" panose="020B0604020202020204" pitchFamily="34" charset="0"/>
                <a:cs typeface="Arial" panose="020B0604020202020204" pitchFamily="34" charset="0"/>
              </a:rPr>
              <a:t>Introns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F77C79A-A674-486A-9AFC-7CC65B7F2DCB}"/>
              </a:ext>
            </a:extLst>
          </p:cNvPr>
          <p:cNvSpPr txBox="1"/>
          <p:nvPr/>
        </p:nvSpPr>
        <p:spPr>
          <a:xfrm>
            <a:off x="4934999" y="2480581"/>
            <a:ext cx="877163" cy="21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65" dirty="0">
                <a:latin typeface="Arial" panose="020B0604020202020204" pitchFamily="34" charset="0"/>
                <a:cs typeface="Arial" panose="020B0604020202020204" pitchFamily="34" charset="0"/>
              </a:rPr>
              <a:t>Upstream Flank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35410B5-10C2-418B-B2D4-EEF6E3C96AD9}"/>
              </a:ext>
            </a:extLst>
          </p:cNvPr>
          <p:cNvSpPr txBox="1"/>
          <p:nvPr/>
        </p:nvSpPr>
        <p:spPr>
          <a:xfrm>
            <a:off x="4934999" y="2619464"/>
            <a:ext cx="1002197" cy="21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65" dirty="0">
                <a:latin typeface="Arial" panose="020B0604020202020204" pitchFamily="34" charset="0"/>
                <a:cs typeface="Arial" panose="020B0604020202020204" pitchFamily="34" charset="0"/>
              </a:rPr>
              <a:t>Downstream Flank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CBEAA7A-42CD-4A56-A1DC-BFC3E51DF416}"/>
              </a:ext>
            </a:extLst>
          </p:cNvPr>
          <p:cNvSpPr txBox="1"/>
          <p:nvPr/>
        </p:nvSpPr>
        <p:spPr>
          <a:xfrm>
            <a:off x="4934998" y="2773346"/>
            <a:ext cx="518091" cy="21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65" dirty="0">
                <a:latin typeface="Arial" panose="020B0604020202020204" pitchFamily="34" charset="0"/>
                <a:cs typeface="Arial" panose="020B0604020202020204" pitchFamily="34" charset="0"/>
              </a:rPr>
              <a:t>lncRNA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D2D077C-A9CA-42F4-9919-183D3FFEEFA8}"/>
              </a:ext>
            </a:extLst>
          </p:cNvPr>
          <p:cNvSpPr txBox="1"/>
          <p:nvPr/>
        </p:nvSpPr>
        <p:spPr>
          <a:xfrm>
            <a:off x="4934999" y="2924254"/>
            <a:ext cx="309700" cy="21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65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CF25F8E-A3C2-40DD-AC5D-FEB901C287E0}"/>
              </a:ext>
            </a:extLst>
          </p:cNvPr>
          <p:cNvSpPr txBox="1"/>
          <p:nvPr/>
        </p:nvSpPr>
        <p:spPr>
          <a:xfrm>
            <a:off x="4934999" y="3066114"/>
            <a:ext cx="615874" cy="21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65" dirty="0">
                <a:latin typeface="Arial" panose="020B0604020202020204" pitchFamily="34" charset="0"/>
                <a:cs typeface="Arial" panose="020B0604020202020204" pitchFamily="34" charset="0"/>
              </a:rPr>
              <a:t>Intergenic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DA430E5-69FD-4219-B373-0B6C3A18E7BE}"/>
              </a:ext>
            </a:extLst>
          </p:cNvPr>
          <p:cNvGrpSpPr/>
          <p:nvPr/>
        </p:nvGrpSpPr>
        <p:grpSpPr>
          <a:xfrm>
            <a:off x="2956948" y="1850459"/>
            <a:ext cx="721910" cy="3035203"/>
            <a:chOff x="2997865" y="162370"/>
            <a:chExt cx="764375" cy="3213744"/>
          </a:xfrm>
        </p:grpSpPr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32035A84-3B11-4ADB-B9E2-DAA7DFC64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0" t="3533" r="59249" b="9831"/>
            <a:stretch/>
          </p:blipFill>
          <p:spPr>
            <a:xfrm>
              <a:off x="3081393" y="162370"/>
              <a:ext cx="638414" cy="2728490"/>
            </a:xfrm>
            <a:prstGeom prst="rect">
              <a:avLst/>
            </a:prstGeom>
          </p:spPr>
        </p:pic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76894AF2-8D82-47C6-BE63-57A4F9EBC13E}"/>
                </a:ext>
              </a:extLst>
            </p:cNvPr>
            <p:cNvSpPr txBox="1"/>
            <p:nvPr/>
          </p:nvSpPr>
          <p:spPr>
            <a:xfrm>
              <a:off x="2997865" y="2908882"/>
              <a:ext cx="764375" cy="46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Interaction</a:t>
              </a:r>
            </a:p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-DML, hypo (28)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A3EE7F5-3FB9-45F4-8E9A-82C6C6E32D99}"/>
              </a:ext>
            </a:extLst>
          </p:cNvPr>
          <p:cNvGrpSpPr/>
          <p:nvPr/>
        </p:nvGrpSpPr>
        <p:grpSpPr>
          <a:xfrm>
            <a:off x="3503952" y="1818103"/>
            <a:ext cx="750825" cy="3067558"/>
            <a:chOff x="3585924" y="128111"/>
            <a:chExt cx="794991" cy="3248003"/>
          </a:xfrm>
        </p:grpSpPr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7217A45B-57AD-4775-88AB-9E6533EBD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92" t="2479" r="59852" b="8972"/>
            <a:stretch/>
          </p:blipFill>
          <p:spPr>
            <a:xfrm>
              <a:off x="3703956" y="128111"/>
              <a:ext cx="626225" cy="2791566"/>
            </a:xfrm>
            <a:prstGeom prst="rect">
              <a:avLst/>
            </a:prstGeom>
          </p:spPr>
        </p:pic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9D66EEEC-1764-4DB0-A29D-306102714664}"/>
                </a:ext>
              </a:extLst>
            </p:cNvPr>
            <p:cNvSpPr txBox="1"/>
            <p:nvPr/>
          </p:nvSpPr>
          <p:spPr>
            <a:xfrm>
              <a:off x="3585924" y="2908882"/>
              <a:ext cx="794991" cy="46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Interaction</a:t>
              </a:r>
            </a:p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-DML, hyper</a:t>
              </a:r>
            </a:p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(49)</a:t>
              </a:r>
            </a:p>
          </p:txBody>
        </p: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6C027C8B-200E-47F6-A877-540A1B8D8427}"/>
              </a:ext>
            </a:extLst>
          </p:cNvPr>
          <p:cNvSpPr txBox="1"/>
          <p:nvPr/>
        </p:nvSpPr>
        <p:spPr>
          <a:xfrm>
            <a:off x="2553599" y="4421746"/>
            <a:ext cx="76662" cy="208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EB91D90-ECB8-46A3-816F-D8C79ED8FADF}"/>
              </a:ext>
            </a:extLst>
          </p:cNvPr>
          <p:cNvSpPr txBox="1"/>
          <p:nvPr/>
        </p:nvSpPr>
        <p:spPr>
          <a:xfrm>
            <a:off x="144478" y="1765540"/>
            <a:ext cx="349776" cy="367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85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7DFA70F-58EC-421F-AA07-BC9C5424D12D}"/>
              </a:ext>
            </a:extLst>
          </p:cNvPr>
          <p:cNvGrpSpPr/>
          <p:nvPr/>
        </p:nvGrpSpPr>
        <p:grpSpPr>
          <a:xfrm>
            <a:off x="2430242" y="1840299"/>
            <a:ext cx="638170" cy="3045362"/>
            <a:chOff x="2444615" y="151613"/>
            <a:chExt cx="675709" cy="3224501"/>
          </a:xfrm>
        </p:grpSpPr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79089896-3FF2-4973-83C7-F9EB8461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9" t="3295" r="59225" b="8998"/>
            <a:stretch/>
          </p:blipFill>
          <p:spPr>
            <a:xfrm>
              <a:off x="2493485" y="151613"/>
              <a:ext cx="612637" cy="2755447"/>
            </a:xfrm>
            <a:prstGeom prst="rect">
              <a:avLst/>
            </a:prstGeom>
          </p:spPr>
        </p:pic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54089E5F-2E7B-4C85-91B7-4957F246E56A}"/>
                </a:ext>
              </a:extLst>
            </p:cNvPr>
            <p:cNvSpPr txBox="1"/>
            <p:nvPr/>
          </p:nvSpPr>
          <p:spPr>
            <a:xfrm>
              <a:off x="2444615" y="2908882"/>
              <a:ext cx="675709" cy="46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Interaction-DML (200)</a:t>
              </a:r>
            </a:p>
          </p:txBody>
        </p: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7493D234-38D7-4C15-A60E-DF31AD1A25EB}"/>
              </a:ext>
            </a:extLst>
          </p:cNvPr>
          <p:cNvSpPr txBox="1"/>
          <p:nvPr/>
        </p:nvSpPr>
        <p:spPr>
          <a:xfrm>
            <a:off x="667830" y="4391302"/>
            <a:ext cx="52964" cy="208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0D0D533B-CA4E-4DCE-88EA-D7B584B9F4AF}"/>
              </a:ext>
            </a:extLst>
          </p:cNvPr>
          <p:cNvGrpSpPr/>
          <p:nvPr/>
        </p:nvGrpSpPr>
        <p:grpSpPr>
          <a:xfrm>
            <a:off x="4090420" y="1843997"/>
            <a:ext cx="822661" cy="3041665"/>
            <a:chOff x="4229083" y="155528"/>
            <a:chExt cx="871052" cy="3220586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64A5EE75-B7FE-4EC1-8D50-A87A07C77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3" t="3287" r="59485" b="9218"/>
            <a:stretch/>
          </p:blipFill>
          <p:spPr>
            <a:xfrm>
              <a:off x="4345402" y="155528"/>
              <a:ext cx="638414" cy="2758500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2851D196-F327-405E-9FBE-E24EB41FA0E0}"/>
                </a:ext>
              </a:extLst>
            </p:cNvPr>
            <p:cNvSpPr txBox="1"/>
            <p:nvPr/>
          </p:nvSpPr>
          <p:spPr>
            <a:xfrm>
              <a:off x="4229083" y="2908882"/>
              <a:ext cx="871052" cy="467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Interaction</a:t>
              </a:r>
            </a:p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-DML, contrast</a:t>
              </a:r>
            </a:p>
            <a:p>
              <a:pPr algn="ctr"/>
              <a:r>
                <a:rPr lang="en-US" sz="756" dirty="0">
                  <a:latin typeface="Arial" panose="020B0604020202020204" pitchFamily="34" charset="0"/>
                  <a:cs typeface="Arial" panose="020B0604020202020204" pitchFamily="34" charset="0"/>
                </a:rPr>
                <a:t>(123)</a:t>
              </a: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1D9D9438-F2B1-48D6-A629-1EEAACB36164}"/>
              </a:ext>
            </a:extLst>
          </p:cNvPr>
          <p:cNvSpPr txBox="1"/>
          <p:nvPr/>
        </p:nvSpPr>
        <p:spPr>
          <a:xfrm>
            <a:off x="669711" y="1758735"/>
            <a:ext cx="82651" cy="1368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1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0B787C5-14E9-4AF5-A8E1-275B9A2BADC5}"/>
              </a:ext>
            </a:extLst>
          </p:cNvPr>
          <p:cNvGrpSpPr>
            <a:grpSpLocks noChangeAspect="1"/>
          </p:cNvGrpSpPr>
          <p:nvPr/>
        </p:nvGrpSpPr>
        <p:grpSpPr>
          <a:xfrm>
            <a:off x="5560466" y="16532"/>
            <a:ext cx="4747170" cy="3581326"/>
            <a:chOff x="703045" y="466932"/>
            <a:chExt cx="4175570" cy="31501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B9341C-4F80-4571-9389-AB87B0FC7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97" r="5477"/>
            <a:stretch/>
          </p:blipFill>
          <p:spPr>
            <a:xfrm>
              <a:off x="777069" y="653143"/>
              <a:ext cx="4101546" cy="296389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CC505C-00A2-4B3E-A2FA-487D6C708C32}"/>
                </a:ext>
              </a:extLst>
            </p:cNvPr>
            <p:cNvSpPr txBox="1"/>
            <p:nvPr/>
          </p:nvSpPr>
          <p:spPr>
            <a:xfrm>
              <a:off x="703045" y="466932"/>
              <a:ext cx="12362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desiccation-DML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F636FC-9159-4625-AC35-E67AC0B1C6A8}"/>
              </a:ext>
            </a:extLst>
          </p:cNvPr>
          <p:cNvGrpSpPr>
            <a:grpSpLocks noChangeAspect="1"/>
          </p:cNvGrpSpPr>
          <p:nvPr/>
        </p:nvGrpSpPr>
        <p:grpSpPr>
          <a:xfrm>
            <a:off x="455066" y="3653087"/>
            <a:ext cx="4746339" cy="3604057"/>
            <a:chOff x="5697411" y="522338"/>
            <a:chExt cx="4174839" cy="31700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82BB0A-ABD6-4F96-89E4-48BC9080B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96" r="5394"/>
            <a:stretch/>
          </p:blipFill>
          <p:spPr>
            <a:xfrm>
              <a:off x="5767081" y="728542"/>
              <a:ext cx="4105169" cy="29638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C8FA56-1F5A-4C4A-ADD6-A1C5CB871417}"/>
                </a:ext>
              </a:extLst>
            </p:cNvPr>
            <p:cNvSpPr txBox="1"/>
            <p:nvPr/>
          </p:nvSpPr>
          <p:spPr>
            <a:xfrm>
              <a:off x="5697411" y="522338"/>
              <a:ext cx="11384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interaction-DML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DB1FBD-C538-41D2-AD2C-B1CE411C37D4}"/>
              </a:ext>
            </a:extLst>
          </p:cNvPr>
          <p:cNvGrpSpPr>
            <a:grpSpLocks noChangeAspect="1"/>
          </p:cNvGrpSpPr>
          <p:nvPr/>
        </p:nvGrpSpPr>
        <p:grpSpPr>
          <a:xfrm>
            <a:off x="452595" y="18218"/>
            <a:ext cx="4758034" cy="3599719"/>
            <a:chOff x="703045" y="3902465"/>
            <a:chExt cx="4185126" cy="31662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49B820-CEA2-4ACE-BBFA-C3F1C03D5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" t="2651" r="5631"/>
            <a:stretch/>
          </p:blipFill>
          <p:spPr>
            <a:xfrm>
              <a:off x="777068" y="4106091"/>
              <a:ext cx="4111103" cy="29626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6A95B7-AF17-40B7-8A3A-13BB82E94177}"/>
                </a:ext>
              </a:extLst>
            </p:cNvPr>
            <p:cNvSpPr txBox="1"/>
            <p:nvPr/>
          </p:nvSpPr>
          <p:spPr>
            <a:xfrm>
              <a:off x="703045" y="3902465"/>
              <a:ext cx="8691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ploidy-DML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E0C3E9-B30A-4192-B9C9-14847A0873B7}"/>
              </a:ext>
            </a:extLst>
          </p:cNvPr>
          <p:cNvSpPr txBox="1"/>
          <p:nvPr/>
        </p:nvSpPr>
        <p:spPr>
          <a:xfrm>
            <a:off x="149014" y="44722"/>
            <a:ext cx="349776" cy="367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85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57A4B-5062-4CE3-BF28-677D61645A6C}"/>
              </a:ext>
            </a:extLst>
          </p:cNvPr>
          <p:cNvSpPr txBox="1"/>
          <p:nvPr/>
        </p:nvSpPr>
        <p:spPr>
          <a:xfrm>
            <a:off x="5311512" y="44722"/>
            <a:ext cx="349776" cy="367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85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2777D3-ADF0-4BA2-8B3D-2DFEB981833F}"/>
              </a:ext>
            </a:extLst>
          </p:cNvPr>
          <p:cNvSpPr txBox="1"/>
          <p:nvPr/>
        </p:nvSpPr>
        <p:spPr>
          <a:xfrm>
            <a:off x="154778" y="3704007"/>
            <a:ext cx="349776" cy="367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85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9700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18B3164-441F-4513-B032-2590DF4C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" t="1695" r="22651" b="1965"/>
          <a:stretch/>
        </p:blipFill>
        <p:spPr>
          <a:xfrm>
            <a:off x="3804009" y="311186"/>
            <a:ext cx="3263204" cy="288779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4C638F0-AE73-4A95-8D46-2757EE2EAACC}"/>
              </a:ext>
            </a:extLst>
          </p:cNvPr>
          <p:cNvSpPr txBox="1"/>
          <p:nvPr/>
        </p:nvSpPr>
        <p:spPr>
          <a:xfrm>
            <a:off x="513896" y="91314"/>
            <a:ext cx="5389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ploidy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98FE21-9C4B-40BD-B4B2-024B3EB15D28}"/>
              </a:ext>
            </a:extLst>
          </p:cNvPr>
          <p:cNvSpPr txBox="1"/>
          <p:nvPr/>
        </p:nvSpPr>
        <p:spPr>
          <a:xfrm>
            <a:off x="3916408" y="91314"/>
            <a:ext cx="861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desiccation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6AB5E85-719F-4049-940A-B7DFB537C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1" t="2078" r="22656"/>
          <a:stretch/>
        </p:blipFill>
        <p:spPr>
          <a:xfrm>
            <a:off x="7364086" y="339405"/>
            <a:ext cx="3290268" cy="290889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B8AF517-EAFC-41DE-8D3E-A3C23FB4D1F0}"/>
              </a:ext>
            </a:extLst>
          </p:cNvPr>
          <p:cNvSpPr txBox="1"/>
          <p:nvPr/>
        </p:nvSpPr>
        <p:spPr>
          <a:xfrm>
            <a:off x="0" y="99393"/>
            <a:ext cx="349776" cy="367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85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4FFD9E-7119-4127-97AF-8FD26C265D1A}"/>
              </a:ext>
            </a:extLst>
          </p:cNvPr>
          <p:cNvGrpSpPr>
            <a:grpSpLocks noChangeAspect="1"/>
          </p:cNvGrpSpPr>
          <p:nvPr/>
        </p:nvGrpSpPr>
        <p:grpSpPr>
          <a:xfrm>
            <a:off x="323324" y="311186"/>
            <a:ext cx="3385278" cy="2980654"/>
            <a:chOff x="90289" y="351065"/>
            <a:chExt cx="3804852" cy="335007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3F99788-7E70-42DD-9DC0-86566F97B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84" t="1330" r="23587" b="3364"/>
            <a:stretch/>
          </p:blipFill>
          <p:spPr>
            <a:xfrm>
              <a:off x="90289" y="351065"/>
              <a:ext cx="3675017" cy="327742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AB4536-8AD5-4DCF-8935-CB628B37EC7A}"/>
                </a:ext>
              </a:extLst>
            </p:cNvPr>
            <p:cNvSpPr txBox="1"/>
            <p:nvPr/>
          </p:nvSpPr>
          <p:spPr>
            <a:xfrm>
              <a:off x="3660363" y="351065"/>
              <a:ext cx="209885" cy="10225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C20354-ABC3-4D6A-8AE0-BCC7FFF948B3}"/>
                </a:ext>
              </a:extLst>
            </p:cNvPr>
            <p:cNvSpPr txBox="1"/>
            <p:nvPr/>
          </p:nvSpPr>
          <p:spPr>
            <a:xfrm>
              <a:off x="3718890" y="1586155"/>
              <a:ext cx="176251" cy="9444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1D9A98-5C68-44B9-8969-9ADABE194C52}"/>
                </a:ext>
              </a:extLst>
            </p:cNvPr>
            <p:cNvSpPr txBox="1"/>
            <p:nvPr/>
          </p:nvSpPr>
          <p:spPr>
            <a:xfrm>
              <a:off x="3718890" y="2756664"/>
              <a:ext cx="176251" cy="9444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1750C5D-A26E-47B1-8E4C-E54A039B9C0A}"/>
              </a:ext>
            </a:extLst>
          </p:cNvPr>
          <p:cNvSpPr txBox="1"/>
          <p:nvPr/>
        </p:nvSpPr>
        <p:spPr>
          <a:xfrm>
            <a:off x="3464647" y="91314"/>
            <a:ext cx="256873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73BF7E-3247-4085-93C7-66830323BFA1}"/>
              </a:ext>
            </a:extLst>
          </p:cNvPr>
          <p:cNvSpPr txBox="1"/>
          <p:nvPr/>
        </p:nvSpPr>
        <p:spPr>
          <a:xfrm>
            <a:off x="7056331" y="91314"/>
            <a:ext cx="256873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DFC9D2-B88A-47FC-80EB-EA0AA0502FEC}"/>
              </a:ext>
            </a:extLst>
          </p:cNvPr>
          <p:cNvSpPr txBox="1"/>
          <p:nvPr/>
        </p:nvSpPr>
        <p:spPr>
          <a:xfrm>
            <a:off x="7530465" y="95547"/>
            <a:ext cx="8082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</a:p>
        </p:txBody>
      </p:sp>
    </p:spTree>
    <p:extLst>
      <p:ext uri="{BB962C8B-B14F-4D97-AF65-F5344CB8AC3E}">
        <p14:creationId xmlns:p14="http://schemas.microsoft.com/office/powerpoint/2010/main" val="3220497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11478</TotalTime>
  <Words>284</Words>
  <Application>Microsoft Office PowerPoint</Application>
  <PresentationFormat>Custom</PresentationFormat>
  <Paragraphs>162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George</dc:creator>
  <cp:lastModifiedBy>Matthew George</cp:lastModifiedBy>
  <cp:revision>8</cp:revision>
  <dcterms:created xsi:type="dcterms:W3CDTF">2022-02-25T05:51:20Z</dcterms:created>
  <dcterms:modified xsi:type="dcterms:W3CDTF">2022-03-18T04:36:57Z</dcterms:modified>
</cp:coreProperties>
</file>