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0972800" cy="109728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876FF"/>
    <a:srgbClr val="FF4500"/>
    <a:srgbClr val="448B00"/>
    <a:srgbClr val="FE4200"/>
    <a:srgbClr val="458B00"/>
    <a:srgbClr val="6D91FF"/>
    <a:srgbClr val="FF6A33"/>
    <a:srgbClr val="FFA27F"/>
    <a:srgbClr val="A3BA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9" autoAdjust="0"/>
    <p:restoredTop sz="94660"/>
  </p:normalViewPr>
  <p:slideViewPr>
    <p:cSldViewPr snapToGrid="0">
      <p:cViewPr>
        <p:scale>
          <a:sx n="66" d="100"/>
          <a:sy n="66" d="100"/>
        </p:scale>
        <p:origin x="2424" y="6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1795781"/>
            <a:ext cx="9326880" cy="3820160"/>
          </a:xfrm>
        </p:spPr>
        <p:txBody>
          <a:bodyPr anchor="b"/>
          <a:lstStyle>
            <a:lvl1pPr algn="ctr"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763261"/>
            <a:ext cx="8229600" cy="2649219"/>
          </a:xfrm>
        </p:spPr>
        <p:txBody>
          <a:bodyPr/>
          <a:lstStyle>
            <a:lvl1pPr marL="0" indent="0" algn="ctr">
              <a:buNone/>
              <a:defRPr sz="2880"/>
            </a:lvl1pPr>
            <a:lvl2pPr marL="548640" indent="0" algn="ctr">
              <a:buNone/>
              <a:defRPr sz="2400"/>
            </a:lvl2pPr>
            <a:lvl3pPr marL="1097280" indent="0" algn="ctr">
              <a:buNone/>
              <a:defRPr sz="2160"/>
            </a:lvl3pPr>
            <a:lvl4pPr marL="1645920" indent="0" algn="ctr">
              <a:buNone/>
              <a:defRPr sz="1920"/>
            </a:lvl4pPr>
            <a:lvl5pPr marL="2194560" indent="0" algn="ctr">
              <a:buNone/>
              <a:defRPr sz="1920"/>
            </a:lvl5pPr>
            <a:lvl6pPr marL="2743200" indent="0" algn="ctr">
              <a:buNone/>
              <a:defRPr sz="1920"/>
            </a:lvl6pPr>
            <a:lvl7pPr marL="3291840" indent="0" algn="ctr">
              <a:buNone/>
              <a:defRPr sz="1920"/>
            </a:lvl7pPr>
            <a:lvl8pPr marL="3840480" indent="0" algn="ctr">
              <a:buNone/>
              <a:defRPr sz="1920"/>
            </a:lvl8pPr>
            <a:lvl9pPr marL="4389120" indent="0" algn="ctr">
              <a:buNone/>
              <a:defRPr sz="192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B5355-508C-48DE-8005-66694F39E48B}" type="datetimeFigureOut">
              <a:rPr lang="en-US" smtClean="0"/>
              <a:t>2/23/2022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5E6F3-E3DA-4358-B8CA-89E7B71161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05309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B5355-508C-48DE-8005-66694F39E48B}" type="datetimeFigureOut">
              <a:rPr lang="en-US" smtClean="0"/>
              <a:t>2/23/2022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5E6F3-E3DA-4358-B8CA-89E7B71161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42428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52411" y="584200"/>
            <a:ext cx="2366010" cy="929894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54381" y="584200"/>
            <a:ext cx="6960870" cy="929894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B5355-508C-48DE-8005-66694F39E48B}" type="datetimeFigureOut">
              <a:rPr lang="en-US" smtClean="0"/>
              <a:t>2/23/2022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5E6F3-E3DA-4358-B8CA-89E7B71161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5863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B5355-508C-48DE-8005-66694F39E48B}" type="datetimeFigureOut">
              <a:rPr lang="en-US" smtClean="0"/>
              <a:t>2/23/2022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5E6F3-E3DA-4358-B8CA-89E7B71161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9657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8666" y="2735583"/>
            <a:ext cx="9464040" cy="4564379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8666" y="7343143"/>
            <a:ext cx="9464040" cy="2400299"/>
          </a:xfrm>
        </p:spPr>
        <p:txBody>
          <a:bodyPr/>
          <a:lstStyle>
            <a:lvl1pPr marL="0" indent="0">
              <a:buNone/>
              <a:defRPr sz="2880">
                <a:solidFill>
                  <a:schemeClr val="tx1"/>
                </a:solidFill>
              </a:defRPr>
            </a:lvl1pPr>
            <a:lvl2pPr marL="54864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097280" indent="0">
              <a:buNone/>
              <a:defRPr sz="2160">
                <a:solidFill>
                  <a:schemeClr val="tx1">
                    <a:tint val="75000"/>
                  </a:schemeClr>
                </a:solidFill>
              </a:defRPr>
            </a:lvl3pPr>
            <a:lvl4pPr marL="1645920" indent="0">
              <a:buNone/>
              <a:defRPr sz="1920">
                <a:solidFill>
                  <a:schemeClr val="tx1">
                    <a:tint val="75000"/>
                  </a:schemeClr>
                </a:solidFill>
              </a:defRPr>
            </a:lvl4pPr>
            <a:lvl5pPr marL="2194560" indent="0">
              <a:buNone/>
              <a:defRPr sz="1920">
                <a:solidFill>
                  <a:schemeClr val="tx1">
                    <a:tint val="75000"/>
                  </a:schemeClr>
                </a:solidFill>
              </a:defRPr>
            </a:lvl5pPr>
            <a:lvl6pPr marL="2743200" indent="0">
              <a:buNone/>
              <a:defRPr sz="1920">
                <a:solidFill>
                  <a:schemeClr val="tx1">
                    <a:tint val="75000"/>
                  </a:schemeClr>
                </a:solidFill>
              </a:defRPr>
            </a:lvl6pPr>
            <a:lvl7pPr marL="3291840" indent="0">
              <a:buNone/>
              <a:defRPr sz="1920">
                <a:solidFill>
                  <a:schemeClr val="tx1">
                    <a:tint val="75000"/>
                  </a:schemeClr>
                </a:solidFill>
              </a:defRPr>
            </a:lvl7pPr>
            <a:lvl8pPr marL="3840480" indent="0">
              <a:buNone/>
              <a:defRPr sz="1920">
                <a:solidFill>
                  <a:schemeClr val="tx1">
                    <a:tint val="75000"/>
                  </a:schemeClr>
                </a:solidFill>
              </a:defRPr>
            </a:lvl8pPr>
            <a:lvl9pPr marL="4389120" indent="0">
              <a:buNone/>
              <a:defRPr sz="192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B5355-508C-48DE-8005-66694F39E48B}" type="datetimeFigureOut">
              <a:rPr lang="en-US" smtClean="0"/>
              <a:t>2/23/2022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5E6F3-E3DA-4358-B8CA-89E7B71161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6675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54380" y="2921000"/>
            <a:ext cx="4663440" cy="696214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54980" y="2921000"/>
            <a:ext cx="4663440" cy="696214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B5355-508C-48DE-8005-66694F39E48B}" type="datetimeFigureOut">
              <a:rPr lang="en-US" smtClean="0"/>
              <a:t>2/23/2022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5E6F3-E3DA-4358-B8CA-89E7B71161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9569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809" y="584202"/>
            <a:ext cx="9464040" cy="212090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5810" y="2689861"/>
            <a:ext cx="4642008" cy="1318259"/>
          </a:xfrm>
        </p:spPr>
        <p:txBody>
          <a:bodyPr anchor="b"/>
          <a:lstStyle>
            <a:lvl1pPr marL="0" indent="0">
              <a:buNone/>
              <a:defRPr sz="2880" b="1"/>
            </a:lvl1pPr>
            <a:lvl2pPr marL="548640" indent="0">
              <a:buNone/>
              <a:defRPr sz="2400" b="1"/>
            </a:lvl2pPr>
            <a:lvl3pPr marL="1097280" indent="0">
              <a:buNone/>
              <a:defRPr sz="2160" b="1"/>
            </a:lvl3pPr>
            <a:lvl4pPr marL="1645920" indent="0">
              <a:buNone/>
              <a:defRPr sz="1920" b="1"/>
            </a:lvl4pPr>
            <a:lvl5pPr marL="2194560" indent="0">
              <a:buNone/>
              <a:defRPr sz="1920" b="1"/>
            </a:lvl5pPr>
            <a:lvl6pPr marL="2743200" indent="0">
              <a:buNone/>
              <a:defRPr sz="1920" b="1"/>
            </a:lvl6pPr>
            <a:lvl7pPr marL="3291840" indent="0">
              <a:buNone/>
              <a:defRPr sz="1920" b="1"/>
            </a:lvl7pPr>
            <a:lvl8pPr marL="3840480" indent="0">
              <a:buNone/>
              <a:defRPr sz="1920" b="1"/>
            </a:lvl8pPr>
            <a:lvl9pPr marL="4389120" indent="0">
              <a:buNone/>
              <a:defRPr sz="192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5810" y="4008120"/>
            <a:ext cx="4642008" cy="589534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554981" y="2689861"/>
            <a:ext cx="4664869" cy="1318259"/>
          </a:xfrm>
        </p:spPr>
        <p:txBody>
          <a:bodyPr anchor="b"/>
          <a:lstStyle>
            <a:lvl1pPr marL="0" indent="0">
              <a:buNone/>
              <a:defRPr sz="2880" b="1"/>
            </a:lvl1pPr>
            <a:lvl2pPr marL="548640" indent="0">
              <a:buNone/>
              <a:defRPr sz="2400" b="1"/>
            </a:lvl2pPr>
            <a:lvl3pPr marL="1097280" indent="0">
              <a:buNone/>
              <a:defRPr sz="2160" b="1"/>
            </a:lvl3pPr>
            <a:lvl4pPr marL="1645920" indent="0">
              <a:buNone/>
              <a:defRPr sz="1920" b="1"/>
            </a:lvl4pPr>
            <a:lvl5pPr marL="2194560" indent="0">
              <a:buNone/>
              <a:defRPr sz="1920" b="1"/>
            </a:lvl5pPr>
            <a:lvl6pPr marL="2743200" indent="0">
              <a:buNone/>
              <a:defRPr sz="1920" b="1"/>
            </a:lvl6pPr>
            <a:lvl7pPr marL="3291840" indent="0">
              <a:buNone/>
              <a:defRPr sz="1920" b="1"/>
            </a:lvl7pPr>
            <a:lvl8pPr marL="3840480" indent="0">
              <a:buNone/>
              <a:defRPr sz="1920" b="1"/>
            </a:lvl8pPr>
            <a:lvl9pPr marL="4389120" indent="0">
              <a:buNone/>
              <a:defRPr sz="192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54981" y="4008120"/>
            <a:ext cx="4664869" cy="589534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B5355-508C-48DE-8005-66694F39E48B}" type="datetimeFigureOut">
              <a:rPr lang="en-US" smtClean="0"/>
              <a:t>2/23/2022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5E6F3-E3DA-4358-B8CA-89E7B71161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96528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B5355-508C-48DE-8005-66694F39E48B}" type="datetimeFigureOut">
              <a:rPr lang="en-US" smtClean="0"/>
              <a:t>2/23/2022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5E6F3-E3DA-4358-B8CA-89E7B71161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05442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B5355-508C-48DE-8005-66694F39E48B}" type="datetimeFigureOut">
              <a:rPr lang="en-US" smtClean="0"/>
              <a:t>2/23/2022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5E6F3-E3DA-4358-B8CA-89E7B71161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3006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809" y="731520"/>
            <a:ext cx="3539014" cy="2560320"/>
          </a:xfrm>
        </p:spPr>
        <p:txBody>
          <a:bodyPr anchor="b"/>
          <a:lstStyle>
            <a:lvl1pPr>
              <a:defRPr sz="384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64869" y="1579882"/>
            <a:ext cx="5554980" cy="7797800"/>
          </a:xfrm>
        </p:spPr>
        <p:txBody>
          <a:bodyPr/>
          <a:lstStyle>
            <a:lvl1pPr>
              <a:defRPr sz="3840"/>
            </a:lvl1pPr>
            <a:lvl2pPr>
              <a:defRPr sz="3360"/>
            </a:lvl2pPr>
            <a:lvl3pPr>
              <a:defRPr sz="288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55809" y="3291840"/>
            <a:ext cx="3539014" cy="6098541"/>
          </a:xfrm>
        </p:spPr>
        <p:txBody>
          <a:bodyPr/>
          <a:lstStyle>
            <a:lvl1pPr marL="0" indent="0">
              <a:buNone/>
              <a:defRPr sz="1920"/>
            </a:lvl1pPr>
            <a:lvl2pPr marL="548640" indent="0">
              <a:buNone/>
              <a:defRPr sz="1680"/>
            </a:lvl2pPr>
            <a:lvl3pPr marL="1097280" indent="0">
              <a:buNone/>
              <a:defRPr sz="1440"/>
            </a:lvl3pPr>
            <a:lvl4pPr marL="1645920" indent="0">
              <a:buNone/>
              <a:defRPr sz="1200"/>
            </a:lvl4pPr>
            <a:lvl5pPr marL="2194560" indent="0">
              <a:buNone/>
              <a:defRPr sz="1200"/>
            </a:lvl5pPr>
            <a:lvl6pPr marL="2743200" indent="0">
              <a:buNone/>
              <a:defRPr sz="1200"/>
            </a:lvl6pPr>
            <a:lvl7pPr marL="3291840" indent="0">
              <a:buNone/>
              <a:defRPr sz="1200"/>
            </a:lvl7pPr>
            <a:lvl8pPr marL="3840480" indent="0">
              <a:buNone/>
              <a:defRPr sz="1200"/>
            </a:lvl8pPr>
            <a:lvl9pPr marL="4389120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B5355-508C-48DE-8005-66694F39E48B}" type="datetimeFigureOut">
              <a:rPr lang="en-US" smtClean="0"/>
              <a:t>2/23/2022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5E6F3-E3DA-4358-B8CA-89E7B71161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62748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809" y="731520"/>
            <a:ext cx="3539014" cy="2560320"/>
          </a:xfrm>
        </p:spPr>
        <p:txBody>
          <a:bodyPr anchor="b"/>
          <a:lstStyle>
            <a:lvl1pPr>
              <a:defRPr sz="384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664869" y="1579882"/>
            <a:ext cx="5554980" cy="7797800"/>
          </a:xfrm>
        </p:spPr>
        <p:txBody>
          <a:bodyPr anchor="t"/>
          <a:lstStyle>
            <a:lvl1pPr marL="0" indent="0">
              <a:buNone/>
              <a:defRPr sz="3840"/>
            </a:lvl1pPr>
            <a:lvl2pPr marL="548640" indent="0">
              <a:buNone/>
              <a:defRPr sz="3360"/>
            </a:lvl2pPr>
            <a:lvl3pPr marL="1097280" indent="0">
              <a:buNone/>
              <a:defRPr sz="2880"/>
            </a:lvl3pPr>
            <a:lvl4pPr marL="1645920" indent="0">
              <a:buNone/>
              <a:defRPr sz="2400"/>
            </a:lvl4pPr>
            <a:lvl5pPr marL="2194560" indent="0">
              <a:buNone/>
              <a:defRPr sz="2400"/>
            </a:lvl5pPr>
            <a:lvl6pPr marL="2743200" indent="0">
              <a:buNone/>
              <a:defRPr sz="2400"/>
            </a:lvl6pPr>
            <a:lvl7pPr marL="3291840" indent="0">
              <a:buNone/>
              <a:defRPr sz="2400"/>
            </a:lvl7pPr>
            <a:lvl8pPr marL="3840480" indent="0">
              <a:buNone/>
              <a:defRPr sz="2400"/>
            </a:lvl8pPr>
            <a:lvl9pPr marL="4389120" indent="0">
              <a:buNone/>
              <a:defRPr sz="24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55809" y="3291840"/>
            <a:ext cx="3539014" cy="6098541"/>
          </a:xfrm>
        </p:spPr>
        <p:txBody>
          <a:bodyPr/>
          <a:lstStyle>
            <a:lvl1pPr marL="0" indent="0">
              <a:buNone/>
              <a:defRPr sz="1920"/>
            </a:lvl1pPr>
            <a:lvl2pPr marL="548640" indent="0">
              <a:buNone/>
              <a:defRPr sz="1680"/>
            </a:lvl2pPr>
            <a:lvl3pPr marL="1097280" indent="0">
              <a:buNone/>
              <a:defRPr sz="1440"/>
            </a:lvl3pPr>
            <a:lvl4pPr marL="1645920" indent="0">
              <a:buNone/>
              <a:defRPr sz="1200"/>
            </a:lvl4pPr>
            <a:lvl5pPr marL="2194560" indent="0">
              <a:buNone/>
              <a:defRPr sz="1200"/>
            </a:lvl5pPr>
            <a:lvl6pPr marL="2743200" indent="0">
              <a:buNone/>
              <a:defRPr sz="1200"/>
            </a:lvl6pPr>
            <a:lvl7pPr marL="3291840" indent="0">
              <a:buNone/>
              <a:defRPr sz="1200"/>
            </a:lvl7pPr>
            <a:lvl8pPr marL="3840480" indent="0">
              <a:buNone/>
              <a:defRPr sz="1200"/>
            </a:lvl8pPr>
            <a:lvl9pPr marL="4389120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B5355-508C-48DE-8005-66694F39E48B}" type="datetimeFigureOut">
              <a:rPr lang="en-US" smtClean="0"/>
              <a:t>2/23/2022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5E6F3-E3DA-4358-B8CA-89E7B71161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37162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54380" y="584202"/>
            <a:ext cx="9464040" cy="21209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4380" y="2921000"/>
            <a:ext cx="9464040" cy="69621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4380" y="10170162"/>
            <a:ext cx="2468880" cy="584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EB5355-508C-48DE-8005-66694F39E48B}" type="datetimeFigureOut">
              <a:rPr lang="en-US" smtClean="0"/>
              <a:t>2/23/2022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4740" y="10170162"/>
            <a:ext cx="3703320" cy="584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49540" y="10170162"/>
            <a:ext cx="2468880" cy="584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D5E6F3-E3DA-4358-B8CA-89E7B71161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93612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97280" rtl="0" eaLnBrk="1" latinLnBrk="0" hangingPunct="1">
        <a:lnSpc>
          <a:spcPct val="90000"/>
        </a:lnSpc>
        <a:spcBef>
          <a:spcPct val="0"/>
        </a:spcBef>
        <a:buNone/>
        <a:defRPr sz="528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74320" algn="l" defTabSz="109728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336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88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4pPr>
      <a:lvl5pPr marL="246888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5pPr>
      <a:lvl6pPr marL="301752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6pPr>
      <a:lvl7pPr marL="356616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7pPr>
      <a:lvl8pPr marL="411480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8pPr>
      <a:lvl9pPr marL="466344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2pPr>
      <a:lvl3pPr marL="109728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3pPr>
      <a:lvl4pPr marL="164592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4pPr>
      <a:lvl5pPr marL="219456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5pPr>
      <a:lvl6pPr marL="274320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6pPr>
      <a:lvl7pPr marL="329184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7pPr>
      <a:lvl8pPr marL="384048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8pPr>
      <a:lvl9pPr marL="438912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9" name="Picture 138">
            <a:extLst>
              <a:ext uri="{FF2B5EF4-FFF2-40B4-BE49-F238E27FC236}">
                <a16:creationId xmlns:a16="http://schemas.microsoft.com/office/drawing/2014/main" id="{127E0F19-76DC-4719-A3E0-5F72596F143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259" r="18113" b="7969"/>
          <a:stretch/>
        </p:blipFill>
        <p:spPr>
          <a:xfrm>
            <a:off x="1264097" y="438582"/>
            <a:ext cx="3964995" cy="4596233"/>
          </a:xfrm>
          <a:prstGeom prst="rect">
            <a:avLst/>
          </a:prstGeom>
        </p:spPr>
      </p:pic>
      <p:pic>
        <p:nvPicPr>
          <p:cNvPr id="104" name="Picture 103">
            <a:extLst>
              <a:ext uri="{FF2B5EF4-FFF2-40B4-BE49-F238E27FC236}">
                <a16:creationId xmlns:a16="http://schemas.microsoft.com/office/drawing/2014/main" id="{6321D569-6331-4C4A-AA84-5ED8F9F29AFB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89" r="17743" b="11944"/>
          <a:stretch/>
        </p:blipFill>
        <p:spPr>
          <a:xfrm>
            <a:off x="5897986" y="438582"/>
            <a:ext cx="4223140" cy="4259949"/>
          </a:xfrm>
          <a:prstGeom prst="rect">
            <a:avLst/>
          </a:prstGeom>
        </p:spPr>
      </p:pic>
      <p:sp>
        <p:nvSpPr>
          <p:cNvPr id="86" name="Rectangle 85">
            <a:extLst>
              <a:ext uri="{FF2B5EF4-FFF2-40B4-BE49-F238E27FC236}">
                <a16:creationId xmlns:a16="http://schemas.microsoft.com/office/drawing/2014/main" id="{4FA778EB-2F28-4E30-BFB5-DA17869DA79C}"/>
              </a:ext>
            </a:extLst>
          </p:cNvPr>
          <p:cNvSpPr>
            <a:spLocks noChangeAspect="1"/>
          </p:cNvSpPr>
          <p:nvPr/>
        </p:nvSpPr>
        <p:spPr>
          <a:xfrm>
            <a:off x="8350235" y="1114657"/>
            <a:ext cx="164592" cy="164592"/>
          </a:xfrm>
          <a:prstGeom prst="rect">
            <a:avLst/>
          </a:prstGeom>
          <a:solidFill>
            <a:srgbClr val="FF4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E90C8065-BE2C-4A08-8222-F2A28502C27C}"/>
              </a:ext>
            </a:extLst>
          </p:cNvPr>
          <p:cNvSpPr>
            <a:spLocks noChangeAspect="1"/>
          </p:cNvSpPr>
          <p:nvPr/>
        </p:nvSpPr>
        <p:spPr>
          <a:xfrm>
            <a:off x="8350235" y="864831"/>
            <a:ext cx="164592" cy="164592"/>
          </a:xfrm>
          <a:prstGeom prst="rect">
            <a:avLst/>
          </a:prstGeom>
          <a:solidFill>
            <a:srgbClr val="487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73300718-D379-4AA2-B014-D16AC38DEFF5}"/>
              </a:ext>
            </a:extLst>
          </p:cNvPr>
          <p:cNvSpPr txBox="1"/>
          <p:nvPr/>
        </p:nvSpPr>
        <p:spPr>
          <a:xfrm>
            <a:off x="3680091" y="708360"/>
            <a:ext cx="77457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diploid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0AD6FCB7-9118-4F9D-AFD7-B752A1D8C2FE}"/>
              </a:ext>
            </a:extLst>
          </p:cNvPr>
          <p:cNvSpPr txBox="1"/>
          <p:nvPr/>
        </p:nvSpPr>
        <p:spPr>
          <a:xfrm>
            <a:off x="3680091" y="963699"/>
            <a:ext cx="78739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triploid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6A443483-8523-48BC-BE43-61A4444C3724}"/>
              </a:ext>
            </a:extLst>
          </p:cNvPr>
          <p:cNvSpPr txBox="1"/>
          <p:nvPr/>
        </p:nvSpPr>
        <p:spPr>
          <a:xfrm>
            <a:off x="3680091" y="1729714"/>
            <a:ext cx="120898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all samples</a:t>
            </a:r>
          </a:p>
        </p:txBody>
      </p:sp>
      <p:sp>
        <p:nvSpPr>
          <p:cNvPr id="52" name="Oval 51">
            <a:extLst>
              <a:ext uri="{FF2B5EF4-FFF2-40B4-BE49-F238E27FC236}">
                <a16:creationId xmlns:a16="http://schemas.microsoft.com/office/drawing/2014/main" id="{309B4E5A-B263-4872-AC54-8C8FABA485AA}"/>
              </a:ext>
            </a:extLst>
          </p:cNvPr>
          <p:cNvSpPr>
            <a:spLocks noChangeAspect="1"/>
          </p:cNvSpPr>
          <p:nvPr/>
        </p:nvSpPr>
        <p:spPr>
          <a:xfrm>
            <a:off x="3478302" y="819795"/>
            <a:ext cx="167246" cy="164592"/>
          </a:xfrm>
          <a:prstGeom prst="ellipse">
            <a:avLst/>
          </a:prstGeom>
          <a:solidFill>
            <a:srgbClr val="487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/>
          </a:p>
        </p:txBody>
      </p:sp>
      <p:sp>
        <p:nvSpPr>
          <p:cNvPr id="53" name="Oval 52">
            <a:extLst>
              <a:ext uri="{FF2B5EF4-FFF2-40B4-BE49-F238E27FC236}">
                <a16:creationId xmlns:a16="http://schemas.microsoft.com/office/drawing/2014/main" id="{AF6EDFD8-938A-444F-8D8A-252ABC66928A}"/>
              </a:ext>
            </a:extLst>
          </p:cNvPr>
          <p:cNvSpPr>
            <a:spLocks noChangeAspect="1"/>
          </p:cNvSpPr>
          <p:nvPr/>
        </p:nvSpPr>
        <p:spPr>
          <a:xfrm>
            <a:off x="3478302" y="1067370"/>
            <a:ext cx="167246" cy="164592"/>
          </a:xfrm>
          <a:prstGeom prst="ellipse">
            <a:avLst/>
          </a:prstGeom>
          <a:solidFill>
            <a:srgbClr val="FF4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/>
          </a:p>
        </p:txBody>
      </p:sp>
      <p:pic>
        <p:nvPicPr>
          <p:cNvPr id="38" name="Picture 37">
            <a:extLst>
              <a:ext uri="{FF2B5EF4-FFF2-40B4-BE49-F238E27FC236}">
                <a16:creationId xmlns:a16="http://schemas.microsoft.com/office/drawing/2014/main" id="{EDA01EEB-89E9-47AE-B75A-4E7B79237C60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4029" b="4049"/>
          <a:stretch/>
        </p:blipFill>
        <p:spPr>
          <a:xfrm>
            <a:off x="6135675" y="5925731"/>
            <a:ext cx="3951840" cy="3945132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0E7B39AB-69AE-4AF4-8F7D-504C5D14F97D}"/>
              </a:ext>
            </a:extLst>
          </p:cNvPr>
          <p:cNvSpPr/>
          <p:nvPr/>
        </p:nvSpPr>
        <p:spPr>
          <a:xfrm>
            <a:off x="9018036" y="8706915"/>
            <a:ext cx="1103584" cy="10201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2EEF80D5-EC37-441C-A2A6-61AD0598C089}"/>
              </a:ext>
            </a:extLst>
          </p:cNvPr>
          <p:cNvGrpSpPr/>
          <p:nvPr/>
        </p:nvGrpSpPr>
        <p:grpSpPr>
          <a:xfrm>
            <a:off x="7939356" y="6141787"/>
            <a:ext cx="1798422" cy="964720"/>
            <a:chOff x="7247936" y="1306242"/>
            <a:chExt cx="2189827" cy="1174681"/>
          </a:xfrm>
        </p:grpSpPr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0B87D144-E875-4B2B-AABD-1C178D897055}"/>
                </a:ext>
              </a:extLst>
            </p:cNvPr>
            <p:cNvSpPr txBox="1"/>
            <p:nvPr/>
          </p:nvSpPr>
          <p:spPr>
            <a:xfrm>
              <a:off x="7510634" y="1306242"/>
              <a:ext cx="150554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>
                  <a:latin typeface="Arial" panose="020B0604020202020204" pitchFamily="34" charset="0"/>
                  <a:cs typeface="Arial" panose="020B0604020202020204" pitchFamily="34" charset="0"/>
                </a:rPr>
                <a:t>diploid, control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39BC24AD-3B94-45C3-84C8-9C708B869E8E}"/>
                </a:ext>
              </a:extLst>
            </p:cNvPr>
            <p:cNvSpPr txBox="1"/>
            <p:nvPr/>
          </p:nvSpPr>
          <p:spPr>
            <a:xfrm>
              <a:off x="7510634" y="1584951"/>
              <a:ext cx="191430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>
                  <a:latin typeface="Arial" panose="020B0604020202020204" pitchFamily="34" charset="0"/>
                  <a:cs typeface="Arial" panose="020B0604020202020204" pitchFamily="34" charset="0"/>
                </a:rPr>
                <a:t>diploid, desiccation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E14FAA4F-6BBA-4BE0-A853-CE2C0CF252F5}"/>
                </a:ext>
              </a:extLst>
            </p:cNvPr>
            <p:cNvSpPr txBox="1"/>
            <p:nvPr/>
          </p:nvSpPr>
          <p:spPr>
            <a:xfrm>
              <a:off x="7519224" y="1863660"/>
              <a:ext cx="151836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>
                  <a:latin typeface="Arial" panose="020B0604020202020204" pitchFamily="34" charset="0"/>
                  <a:cs typeface="Arial" panose="020B0604020202020204" pitchFamily="34" charset="0"/>
                </a:rPr>
                <a:t>triploid, control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ED816B37-9D9B-46C6-AEFE-DE5D58FC83D0}"/>
                </a:ext>
              </a:extLst>
            </p:cNvPr>
            <p:cNvSpPr txBox="1"/>
            <p:nvPr/>
          </p:nvSpPr>
          <p:spPr>
            <a:xfrm>
              <a:off x="7510632" y="2142369"/>
              <a:ext cx="192713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>
                  <a:latin typeface="Arial" panose="020B0604020202020204" pitchFamily="34" charset="0"/>
                  <a:cs typeface="Arial" panose="020B0604020202020204" pitchFamily="34" charset="0"/>
                </a:rPr>
                <a:t>triploid, desiccation</a:t>
              </a:r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C7258121-E2E5-4656-9130-73EF1D09C06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266726" y="1395414"/>
              <a:ext cx="167247" cy="164592"/>
            </a:xfrm>
            <a:prstGeom prst="ellipse">
              <a:avLst/>
            </a:prstGeom>
            <a:solidFill>
              <a:srgbClr val="6D91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/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93F00BDC-E8C9-41DB-94FF-BB043448C00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266726" y="1951372"/>
              <a:ext cx="167247" cy="164592"/>
            </a:xfrm>
            <a:prstGeom prst="ellipse">
              <a:avLst/>
            </a:prstGeom>
            <a:solidFill>
              <a:srgbClr val="FF6A3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/>
            </a:p>
          </p:txBody>
        </p:sp>
        <p:sp>
          <p:nvSpPr>
            <p:cNvPr id="17" name="Isosceles Triangle 16">
              <a:extLst>
                <a:ext uri="{FF2B5EF4-FFF2-40B4-BE49-F238E27FC236}">
                  <a16:creationId xmlns:a16="http://schemas.microsoft.com/office/drawing/2014/main" id="{649D99AC-5D43-4F8C-8E68-BC197DE84FB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247936" y="1664249"/>
              <a:ext cx="204826" cy="182880"/>
            </a:xfrm>
            <a:prstGeom prst="triangle">
              <a:avLst/>
            </a:prstGeom>
            <a:solidFill>
              <a:srgbClr val="6D91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19B07161-745E-4703-BAA7-D599ED55DDF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247936" y="2220206"/>
              <a:ext cx="204826" cy="182880"/>
            </a:xfrm>
            <a:prstGeom prst="triangle">
              <a:avLst/>
            </a:prstGeom>
            <a:solidFill>
              <a:srgbClr val="FF6A3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</p:grpSp>
      <p:sp>
        <p:nvSpPr>
          <p:cNvPr id="20" name="Rectangle 19">
            <a:extLst>
              <a:ext uri="{FF2B5EF4-FFF2-40B4-BE49-F238E27FC236}">
                <a16:creationId xmlns:a16="http://schemas.microsoft.com/office/drawing/2014/main" id="{51ADF1F0-410D-4715-B82F-3519F6B072D5}"/>
              </a:ext>
            </a:extLst>
          </p:cNvPr>
          <p:cNvSpPr/>
          <p:nvPr/>
        </p:nvSpPr>
        <p:spPr>
          <a:xfrm>
            <a:off x="6183730" y="5915652"/>
            <a:ext cx="3884315" cy="3912003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F4C607CC-C1D3-4D60-9A9B-585514648EB6}"/>
              </a:ext>
            </a:extLst>
          </p:cNvPr>
          <p:cNvCxnSpPr>
            <a:cxnSpLocks/>
          </p:cNvCxnSpPr>
          <p:nvPr/>
        </p:nvCxnSpPr>
        <p:spPr>
          <a:xfrm>
            <a:off x="6135675" y="9485699"/>
            <a:ext cx="42465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AD5A478A-9D26-40A9-B0FB-C9AD4DDF955A}"/>
              </a:ext>
            </a:extLst>
          </p:cNvPr>
          <p:cNvCxnSpPr>
            <a:cxnSpLocks/>
          </p:cNvCxnSpPr>
          <p:nvPr/>
        </p:nvCxnSpPr>
        <p:spPr>
          <a:xfrm>
            <a:off x="6135675" y="8709150"/>
            <a:ext cx="42465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18EB9334-896A-4CC0-BA0C-3600FE21DF71}"/>
              </a:ext>
            </a:extLst>
          </p:cNvPr>
          <p:cNvCxnSpPr>
            <a:cxnSpLocks/>
          </p:cNvCxnSpPr>
          <p:nvPr/>
        </p:nvCxnSpPr>
        <p:spPr>
          <a:xfrm>
            <a:off x="6135675" y="7939075"/>
            <a:ext cx="42465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660BAA01-B19E-419F-A8E9-AB4B0F96F96B}"/>
              </a:ext>
            </a:extLst>
          </p:cNvPr>
          <p:cNvCxnSpPr>
            <a:cxnSpLocks/>
          </p:cNvCxnSpPr>
          <p:nvPr/>
        </p:nvCxnSpPr>
        <p:spPr>
          <a:xfrm>
            <a:off x="6135675" y="7163529"/>
            <a:ext cx="42465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B6C78C23-49CD-40BE-840B-23E209676FB4}"/>
              </a:ext>
            </a:extLst>
          </p:cNvPr>
          <p:cNvCxnSpPr>
            <a:cxnSpLocks/>
          </p:cNvCxnSpPr>
          <p:nvPr/>
        </p:nvCxnSpPr>
        <p:spPr>
          <a:xfrm>
            <a:off x="6135675" y="6389179"/>
            <a:ext cx="42465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087DD877-D0A1-448E-92EE-A3B52174A5BA}"/>
              </a:ext>
            </a:extLst>
          </p:cNvPr>
          <p:cNvCxnSpPr>
            <a:cxnSpLocks/>
          </p:cNvCxnSpPr>
          <p:nvPr/>
        </p:nvCxnSpPr>
        <p:spPr>
          <a:xfrm>
            <a:off x="6714541" y="9826163"/>
            <a:ext cx="0" cy="447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18984401-4A74-4196-A914-FFEF9F585AAD}"/>
              </a:ext>
            </a:extLst>
          </p:cNvPr>
          <p:cNvCxnSpPr>
            <a:cxnSpLocks/>
          </p:cNvCxnSpPr>
          <p:nvPr/>
        </p:nvCxnSpPr>
        <p:spPr>
          <a:xfrm>
            <a:off x="7473325" y="9826163"/>
            <a:ext cx="0" cy="447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88699E15-C9F8-4594-A916-A0CFDAF5DF1C}"/>
              </a:ext>
            </a:extLst>
          </p:cNvPr>
          <p:cNvCxnSpPr>
            <a:cxnSpLocks/>
          </p:cNvCxnSpPr>
          <p:nvPr/>
        </p:nvCxnSpPr>
        <p:spPr>
          <a:xfrm>
            <a:off x="8239665" y="9826163"/>
            <a:ext cx="0" cy="447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9C5A8130-7BB3-4862-A0CC-28C8ACA9FB55}"/>
              </a:ext>
            </a:extLst>
          </p:cNvPr>
          <p:cNvCxnSpPr>
            <a:cxnSpLocks/>
          </p:cNvCxnSpPr>
          <p:nvPr/>
        </p:nvCxnSpPr>
        <p:spPr>
          <a:xfrm>
            <a:off x="8999567" y="9826163"/>
            <a:ext cx="0" cy="447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8531FB59-335E-48D2-A0A2-172F25A980D1}"/>
              </a:ext>
            </a:extLst>
          </p:cNvPr>
          <p:cNvCxnSpPr>
            <a:cxnSpLocks/>
          </p:cNvCxnSpPr>
          <p:nvPr/>
        </p:nvCxnSpPr>
        <p:spPr>
          <a:xfrm>
            <a:off x="9766920" y="9826163"/>
            <a:ext cx="0" cy="447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>
            <a:extLst>
              <a:ext uri="{FF2B5EF4-FFF2-40B4-BE49-F238E27FC236}">
                <a16:creationId xmlns:a16="http://schemas.microsoft.com/office/drawing/2014/main" id="{0C84D1DF-33A6-473B-9F67-DA0B9EDA0E79}"/>
              </a:ext>
            </a:extLst>
          </p:cNvPr>
          <p:cNvSpPr txBox="1"/>
          <p:nvPr/>
        </p:nvSpPr>
        <p:spPr>
          <a:xfrm>
            <a:off x="6403374" y="9885598"/>
            <a:ext cx="598321" cy="3418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-500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BBD81FEB-6E5C-4DBF-8869-E1B0F5B7938B}"/>
              </a:ext>
            </a:extLst>
          </p:cNvPr>
          <p:cNvSpPr txBox="1"/>
          <p:nvPr/>
        </p:nvSpPr>
        <p:spPr>
          <a:xfrm>
            <a:off x="7983990" y="9885598"/>
            <a:ext cx="527092" cy="3418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500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C7DE5C09-66DC-457E-8572-DAC629C21D71}"/>
              </a:ext>
            </a:extLst>
          </p:cNvPr>
          <p:cNvSpPr txBox="1"/>
          <p:nvPr/>
        </p:nvSpPr>
        <p:spPr>
          <a:xfrm>
            <a:off x="8682248" y="9885598"/>
            <a:ext cx="645806" cy="3418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1000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DBA7AE57-7A5C-4D09-9014-85833BF5FFBF}"/>
              </a:ext>
            </a:extLst>
          </p:cNvPr>
          <p:cNvSpPr txBox="1"/>
          <p:nvPr/>
        </p:nvSpPr>
        <p:spPr>
          <a:xfrm>
            <a:off x="9452397" y="9885598"/>
            <a:ext cx="645806" cy="3418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1500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60F091DF-A7E8-4994-959C-0809528BDE44}"/>
              </a:ext>
            </a:extLst>
          </p:cNvPr>
          <p:cNvSpPr txBox="1"/>
          <p:nvPr/>
        </p:nvSpPr>
        <p:spPr>
          <a:xfrm>
            <a:off x="7333301" y="9885598"/>
            <a:ext cx="289663" cy="3418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23593D61-AE4A-47A7-90A9-96442872FF94}"/>
              </a:ext>
            </a:extLst>
          </p:cNvPr>
          <p:cNvSpPr txBox="1"/>
          <p:nvPr/>
        </p:nvSpPr>
        <p:spPr>
          <a:xfrm>
            <a:off x="5556711" y="9314750"/>
            <a:ext cx="598321" cy="3418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-500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E459604F-8BE7-4DCE-A705-5163314A5A90}"/>
              </a:ext>
            </a:extLst>
          </p:cNvPr>
          <p:cNvSpPr txBox="1"/>
          <p:nvPr/>
        </p:nvSpPr>
        <p:spPr>
          <a:xfrm>
            <a:off x="5711040" y="8535966"/>
            <a:ext cx="289663" cy="3418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6571F53B-E214-4F25-B8BF-661C8365EE26}"/>
              </a:ext>
            </a:extLst>
          </p:cNvPr>
          <p:cNvSpPr txBox="1"/>
          <p:nvPr/>
        </p:nvSpPr>
        <p:spPr>
          <a:xfrm>
            <a:off x="5592325" y="7772068"/>
            <a:ext cx="527092" cy="3418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500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BAF3D304-19B5-4176-A630-F09A9328FD6F}"/>
              </a:ext>
            </a:extLst>
          </p:cNvPr>
          <p:cNvSpPr txBox="1"/>
          <p:nvPr/>
        </p:nvSpPr>
        <p:spPr>
          <a:xfrm>
            <a:off x="5532968" y="6993284"/>
            <a:ext cx="645806" cy="3418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1000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026F981A-BC0F-4846-94A8-A0785A0583F6}"/>
              </a:ext>
            </a:extLst>
          </p:cNvPr>
          <p:cNvSpPr txBox="1"/>
          <p:nvPr/>
        </p:nvSpPr>
        <p:spPr>
          <a:xfrm>
            <a:off x="5532968" y="6221944"/>
            <a:ext cx="645806" cy="3418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1500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DC5ABB35-1D2E-416F-94A2-23576477B2AF}"/>
              </a:ext>
            </a:extLst>
          </p:cNvPr>
          <p:cNvSpPr txBox="1"/>
          <p:nvPr/>
        </p:nvSpPr>
        <p:spPr>
          <a:xfrm>
            <a:off x="7508229" y="10242230"/>
            <a:ext cx="1206732" cy="31340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PC 1 (8.4%)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FA9A8A15-481E-4F60-9433-54EEE0EAC6B0}"/>
              </a:ext>
            </a:extLst>
          </p:cNvPr>
          <p:cNvSpPr txBox="1"/>
          <p:nvPr/>
        </p:nvSpPr>
        <p:spPr>
          <a:xfrm rot="16200000">
            <a:off x="4812787" y="7607922"/>
            <a:ext cx="1206732" cy="31340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PC 2 (6.9%)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13CD4D3C-7093-4EC7-9B5C-A7DA99451F96}"/>
              </a:ext>
            </a:extLst>
          </p:cNvPr>
          <p:cNvSpPr txBox="1"/>
          <p:nvPr/>
        </p:nvSpPr>
        <p:spPr>
          <a:xfrm>
            <a:off x="639819" y="1214671"/>
            <a:ext cx="6543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6×10</a:t>
            </a:r>
            <a:r>
              <a:rPr lang="en-US" sz="1400" baseline="30000" dirty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FEB35F72-5563-4B95-9F86-93CF5E8BE0A8}"/>
              </a:ext>
            </a:extLst>
          </p:cNvPr>
          <p:cNvSpPr txBox="1"/>
          <p:nvPr/>
        </p:nvSpPr>
        <p:spPr>
          <a:xfrm>
            <a:off x="639819" y="2282511"/>
            <a:ext cx="6543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4×10</a:t>
            </a:r>
            <a:r>
              <a:rPr lang="en-US" sz="1400" baseline="30000" dirty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5E818E6C-3814-4DAD-9358-B9EDAA3CD1E7}"/>
              </a:ext>
            </a:extLst>
          </p:cNvPr>
          <p:cNvSpPr txBox="1"/>
          <p:nvPr/>
        </p:nvSpPr>
        <p:spPr>
          <a:xfrm>
            <a:off x="639819" y="3350517"/>
            <a:ext cx="6543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2×10</a:t>
            </a:r>
            <a:r>
              <a:rPr lang="en-US" sz="1400" baseline="30000" dirty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D6E53CFC-3A5E-427D-B214-1E7B97719B51}"/>
              </a:ext>
            </a:extLst>
          </p:cNvPr>
          <p:cNvSpPr txBox="1"/>
          <p:nvPr/>
        </p:nvSpPr>
        <p:spPr>
          <a:xfrm>
            <a:off x="940059" y="4413180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E4779EE9-BF6D-487A-9BC2-712B4644AE19}"/>
              </a:ext>
            </a:extLst>
          </p:cNvPr>
          <p:cNvSpPr txBox="1"/>
          <p:nvPr/>
        </p:nvSpPr>
        <p:spPr>
          <a:xfrm>
            <a:off x="2522337" y="5152785"/>
            <a:ext cx="137088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Coverage (x)</a:t>
            </a: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17D05B8D-6334-4893-A295-DB9834E7AFE6}"/>
              </a:ext>
            </a:extLst>
          </p:cNvPr>
          <p:cNvSpPr txBox="1"/>
          <p:nvPr/>
        </p:nvSpPr>
        <p:spPr>
          <a:xfrm rot="16200000">
            <a:off x="-653175" y="2281637"/>
            <a:ext cx="205537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Number of CpG Loci</a:t>
            </a:r>
          </a:p>
        </p:txBody>
      </p:sp>
      <p:sp>
        <p:nvSpPr>
          <p:cNvPr id="75" name="Oval 74">
            <a:extLst>
              <a:ext uri="{FF2B5EF4-FFF2-40B4-BE49-F238E27FC236}">
                <a16:creationId xmlns:a16="http://schemas.microsoft.com/office/drawing/2014/main" id="{1262FEAE-A44C-4EC5-AA9E-BBCACA407EBF}"/>
              </a:ext>
            </a:extLst>
          </p:cNvPr>
          <p:cNvSpPr>
            <a:spLocks noChangeAspect="1"/>
          </p:cNvSpPr>
          <p:nvPr/>
        </p:nvSpPr>
        <p:spPr>
          <a:xfrm>
            <a:off x="3478302" y="1825112"/>
            <a:ext cx="167246" cy="164592"/>
          </a:xfrm>
          <a:prstGeom prst="ellipse">
            <a:avLst/>
          </a:prstGeom>
          <a:solidFill>
            <a:srgbClr val="458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/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F5C40263-36E9-46EA-9F21-3C93DB3DCA39}"/>
              </a:ext>
            </a:extLst>
          </p:cNvPr>
          <p:cNvSpPr txBox="1"/>
          <p:nvPr/>
        </p:nvSpPr>
        <p:spPr>
          <a:xfrm>
            <a:off x="8558977" y="762582"/>
            <a:ext cx="77457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diploid</a:t>
            </a: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FBEB1BEF-92C9-466C-847F-3A74C8B5E9A6}"/>
              </a:ext>
            </a:extLst>
          </p:cNvPr>
          <p:cNvSpPr txBox="1"/>
          <p:nvPr/>
        </p:nvSpPr>
        <p:spPr>
          <a:xfrm>
            <a:off x="8558977" y="1019125"/>
            <a:ext cx="78739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triploid</a:t>
            </a: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B95FDDC4-8C77-4FF7-B63E-99ACAA6361DD}"/>
              </a:ext>
            </a:extLst>
          </p:cNvPr>
          <p:cNvSpPr txBox="1"/>
          <p:nvPr/>
        </p:nvSpPr>
        <p:spPr>
          <a:xfrm rot="19074982">
            <a:off x="6241883" y="4740185"/>
            <a:ext cx="4908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0-10</a:t>
            </a: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E6428310-E00D-4FE7-86BE-1894F6294855}"/>
              </a:ext>
            </a:extLst>
          </p:cNvPr>
          <p:cNvSpPr txBox="1"/>
          <p:nvPr/>
        </p:nvSpPr>
        <p:spPr>
          <a:xfrm rot="19074982">
            <a:off x="6512407" y="4764830"/>
            <a:ext cx="56438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11-20</a:t>
            </a: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9386302C-700D-4ECA-9CE0-FA0A29B1C5FA}"/>
              </a:ext>
            </a:extLst>
          </p:cNvPr>
          <p:cNvSpPr txBox="1"/>
          <p:nvPr/>
        </p:nvSpPr>
        <p:spPr>
          <a:xfrm rot="19074982">
            <a:off x="6867367" y="4768655"/>
            <a:ext cx="57579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21-30</a:t>
            </a: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DA92E36F-3BF3-4A07-ABE5-8545C2BEBE97}"/>
              </a:ext>
            </a:extLst>
          </p:cNvPr>
          <p:cNvSpPr txBox="1"/>
          <p:nvPr/>
        </p:nvSpPr>
        <p:spPr>
          <a:xfrm rot="19074982">
            <a:off x="7204709" y="4768655"/>
            <a:ext cx="57579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31-40</a:t>
            </a:r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597A0DAA-9DEF-4866-9109-C82B38081A2D}"/>
              </a:ext>
            </a:extLst>
          </p:cNvPr>
          <p:cNvSpPr txBox="1"/>
          <p:nvPr/>
        </p:nvSpPr>
        <p:spPr>
          <a:xfrm rot="19074982">
            <a:off x="7563825" y="4768655"/>
            <a:ext cx="57579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41-50</a:t>
            </a:r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id="{945BE25D-EBB4-456E-841D-6282536E2BE2}"/>
              </a:ext>
            </a:extLst>
          </p:cNvPr>
          <p:cNvSpPr txBox="1"/>
          <p:nvPr/>
        </p:nvSpPr>
        <p:spPr>
          <a:xfrm rot="19074982">
            <a:off x="7901167" y="4768655"/>
            <a:ext cx="57579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51-60</a:t>
            </a:r>
          </a:p>
        </p:txBody>
      </p:sp>
      <p:sp>
        <p:nvSpPr>
          <p:cNvPr id="97" name="TextBox 96">
            <a:extLst>
              <a:ext uri="{FF2B5EF4-FFF2-40B4-BE49-F238E27FC236}">
                <a16:creationId xmlns:a16="http://schemas.microsoft.com/office/drawing/2014/main" id="{97A71A9A-FBA8-44E3-8DB1-96DC3381326D}"/>
              </a:ext>
            </a:extLst>
          </p:cNvPr>
          <p:cNvSpPr txBox="1"/>
          <p:nvPr/>
        </p:nvSpPr>
        <p:spPr>
          <a:xfrm rot="19074982">
            <a:off x="8242138" y="4768655"/>
            <a:ext cx="57579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61-70</a:t>
            </a:r>
          </a:p>
        </p:txBody>
      </p:sp>
      <p:sp>
        <p:nvSpPr>
          <p:cNvPr id="98" name="TextBox 97">
            <a:extLst>
              <a:ext uri="{FF2B5EF4-FFF2-40B4-BE49-F238E27FC236}">
                <a16:creationId xmlns:a16="http://schemas.microsoft.com/office/drawing/2014/main" id="{01882532-2F33-46B4-BE67-28351C71D65F}"/>
              </a:ext>
            </a:extLst>
          </p:cNvPr>
          <p:cNvSpPr txBox="1"/>
          <p:nvPr/>
        </p:nvSpPr>
        <p:spPr>
          <a:xfrm rot="19074982">
            <a:off x="8586738" y="4768655"/>
            <a:ext cx="57579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71-80</a:t>
            </a:r>
          </a:p>
        </p:txBody>
      </p:sp>
      <p:sp>
        <p:nvSpPr>
          <p:cNvPr id="99" name="TextBox 98">
            <a:extLst>
              <a:ext uri="{FF2B5EF4-FFF2-40B4-BE49-F238E27FC236}">
                <a16:creationId xmlns:a16="http://schemas.microsoft.com/office/drawing/2014/main" id="{243DDA6C-C89D-4D4E-9B27-07DC5A8E3019}"/>
              </a:ext>
            </a:extLst>
          </p:cNvPr>
          <p:cNvSpPr txBox="1"/>
          <p:nvPr/>
        </p:nvSpPr>
        <p:spPr>
          <a:xfrm rot="19074982">
            <a:off x="8931338" y="4768655"/>
            <a:ext cx="57579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81-90</a:t>
            </a: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69FE181C-E76F-4DCB-B54B-ECEEAE14A489}"/>
              </a:ext>
            </a:extLst>
          </p:cNvPr>
          <p:cNvSpPr txBox="1"/>
          <p:nvPr/>
        </p:nvSpPr>
        <p:spPr>
          <a:xfrm rot="19074982">
            <a:off x="9228761" y="4797126"/>
            <a:ext cx="6607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91-100</a:t>
            </a:r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5586DBD0-804D-47F6-985C-094D3735DE03}"/>
              </a:ext>
            </a:extLst>
          </p:cNvPr>
          <p:cNvSpPr txBox="1"/>
          <p:nvPr/>
        </p:nvSpPr>
        <p:spPr>
          <a:xfrm>
            <a:off x="6921426" y="5152785"/>
            <a:ext cx="246734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Methylation per base (%)</a:t>
            </a:r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57065C5E-74CA-4372-AE2B-63757126D7B6}"/>
              </a:ext>
            </a:extLst>
          </p:cNvPr>
          <p:cNvSpPr txBox="1"/>
          <p:nvPr/>
        </p:nvSpPr>
        <p:spPr>
          <a:xfrm rot="16200000">
            <a:off x="4747626" y="2289723"/>
            <a:ext cx="17540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Frequency (x10</a:t>
            </a:r>
            <a:r>
              <a:rPr lang="en-US" sz="1600" baseline="30000" dirty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sp>
        <p:nvSpPr>
          <p:cNvPr id="105" name="Rectangle 104">
            <a:extLst>
              <a:ext uri="{FF2B5EF4-FFF2-40B4-BE49-F238E27FC236}">
                <a16:creationId xmlns:a16="http://schemas.microsoft.com/office/drawing/2014/main" id="{604EF6F0-D545-4777-8238-A254C101C532}"/>
              </a:ext>
            </a:extLst>
          </p:cNvPr>
          <p:cNvSpPr>
            <a:spLocks noChangeAspect="1"/>
          </p:cNvSpPr>
          <p:nvPr/>
        </p:nvSpPr>
        <p:spPr>
          <a:xfrm>
            <a:off x="8350235" y="1359649"/>
            <a:ext cx="164592" cy="164592"/>
          </a:xfrm>
          <a:prstGeom prst="rect">
            <a:avLst/>
          </a:prstGeom>
          <a:solidFill>
            <a:srgbClr val="448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F3DE3249-2CFE-43C6-8253-30034D471C44}"/>
              </a:ext>
            </a:extLst>
          </p:cNvPr>
          <p:cNvSpPr txBox="1"/>
          <p:nvPr/>
        </p:nvSpPr>
        <p:spPr>
          <a:xfrm>
            <a:off x="8546152" y="1275668"/>
            <a:ext cx="120898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all samples</a:t>
            </a:r>
          </a:p>
        </p:txBody>
      </p:sp>
      <p:pic>
        <p:nvPicPr>
          <p:cNvPr id="108" name="Picture 107">
            <a:extLst>
              <a:ext uri="{FF2B5EF4-FFF2-40B4-BE49-F238E27FC236}">
                <a16:creationId xmlns:a16="http://schemas.microsoft.com/office/drawing/2014/main" id="{543165B4-A99C-43BB-8C0B-9F679A5A8F2B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05" r="18398" b="11622"/>
          <a:stretch/>
        </p:blipFill>
        <p:spPr>
          <a:xfrm>
            <a:off x="904560" y="5845768"/>
            <a:ext cx="4263995" cy="3938630"/>
          </a:xfrm>
          <a:prstGeom prst="rect">
            <a:avLst/>
          </a:prstGeom>
        </p:spPr>
      </p:pic>
      <p:sp>
        <p:nvSpPr>
          <p:cNvPr id="109" name="TextBox 108">
            <a:extLst>
              <a:ext uri="{FF2B5EF4-FFF2-40B4-BE49-F238E27FC236}">
                <a16:creationId xmlns:a16="http://schemas.microsoft.com/office/drawing/2014/main" id="{00B9EDBB-637B-49C2-9C4B-12A5F4BA56B0}"/>
              </a:ext>
            </a:extLst>
          </p:cNvPr>
          <p:cNvSpPr txBox="1"/>
          <p:nvPr/>
        </p:nvSpPr>
        <p:spPr>
          <a:xfrm rot="19074982">
            <a:off x="1279556" y="9801726"/>
            <a:ext cx="4908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0-10</a:t>
            </a:r>
          </a:p>
        </p:txBody>
      </p:sp>
      <p:sp>
        <p:nvSpPr>
          <p:cNvPr id="110" name="TextBox 109">
            <a:extLst>
              <a:ext uri="{FF2B5EF4-FFF2-40B4-BE49-F238E27FC236}">
                <a16:creationId xmlns:a16="http://schemas.microsoft.com/office/drawing/2014/main" id="{DE3F8AA4-014D-45F6-9662-15158C213AEC}"/>
              </a:ext>
            </a:extLst>
          </p:cNvPr>
          <p:cNvSpPr txBox="1"/>
          <p:nvPr/>
        </p:nvSpPr>
        <p:spPr>
          <a:xfrm rot="19074982">
            <a:off x="1550080" y="9826371"/>
            <a:ext cx="56438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11-20</a:t>
            </a:r>
          </a:p>
        </p:txBody>
      </p:sp>
      <p:sp>
        <p:nvSpPr>
          <p:cNvPr id="111" name="TextBox 110">
            <a:extLst>
              <a:ext uri="{FF2B5EF4-FFF2-40B4-BE49-F238E27FC236}">
                <a16:creationId xmlns:a16="http://schemas.microsoft.com/office/drawing/2014/main" id="{4E04758D-ADDB-4F47-9877-2DCECFE5F46A}"/>
              </a:ext>
            </a:extLst>
          </p:cNvPr>
          <p:cNvSpPr txBox="1"/>
          <p:nvPr/>
        </p:nvSpPr>
        <p:spPr>
          <a:xfrm rot="19074982">
            <a:off x="1905040" y="9830196"/>
            <a:ext cx="57579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21-30</a:t>
            </a:r>
          </a:p>
        </p:txBody>
      </p:sp>
      <p:sp>
        <p:nvSpPr>
          <p:cNvPr id="112" name="TextBox 111">
            <a:extLst>
              <a:ext uri="{FF2B5EF4-FFF2-40B4-BE49-F238E27FC236}">
                <a16:creationId xmlns:a16="http://schemas.microsoft.com/office/drawing/2014/main" id="{D0D4302B-6492-441D-9BB6-B59A1892DDA3}"/>
              </a:ext>
            </a:extLst>
          </p:cNvPr>
          <p:cNvSpPr txBox="1"/>
          <p:nvPr/>
        </p:nvSpPr>
        <p:spPr>
          <a:xfrm rot="19074982">
            <a:off x="2242382" y="9830196"/>
            <a:ext cx="57579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31-40</a:t>
            </a:r>
          </a:p>
        </p:txBody>
      </p:sp>
      <p:sp>
        <p:nvSpPr>
          <p:cNvPr id="113" name="TextBox 112">
            <a:extLst>
              <a:ext uri="{FF2B5EF4-FFF2-40B4-BE49-F238E27FC236}">
                <a16:creationId xmlns:a16="http://schemas.microsoft.com/office/drawing/2014/main" id="{2C255103-963C-4B79-B899-E039B18D079A}"/>
              </a:ext>
            </a:extLst>
          </p:cNvPr>
          <p:cNvSpPr txBox="1"/>
          <p:nvPr/>
        </p:nvSpPr>
        <p:spPr>
          <a:xfrm rot="19074982">
            <a:off x="2601498" y="9830196"/>
            <a:ext cx="57579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41-50</a:t>
            </a:r>
          </a:p>
        </p:txBody>
      </p:sp>
      <p:sp>
        <p:nvSpPr>
          <p:cNvPr id="114" name="TextBox 113">
            <a:extLst>
              <a:ext uri="{FF2B5EF4-FFF2-40B4-BE49-F238E27FC236}">
                <a16:creationId xmlns:a16="http://schemas.microsoft.com/office/drawing/2014/main" id="{3AAB6320-3CA5-45B6-A1A0-C2BD1AE9DE23}"/>
              </a:ext>
            </a:extLst>
          </p:cNvPr>
          <p:cNvSpPr txBox="1"/>
          <p:nvPr/>
        </p:nvSpPr>
        <p:spPr>
          <a:xfrm rot="19074982">
            <a:off x="2938840" y="9830196"/>
            <a:ext cx="57579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51-60</a:t>
            </a:r>
          </a:p>
        </p:txBody>
      </p:sp>
      <p:sp>
        <p:nvSpPr>
          <p:cNvPr id="115" name="TextBox 114">
            <a:extLst>
              <a:ext uri="{FF2B5EF4-FFF2-40B4-BE49-F238E27FC236}">
                <a16:creationId xmlns:a16="http://schemas.microsoft.com/office/drawing/2014/main" id="{50670D53-1D6C-49F4-AB7E-BF61BFB1214E}"/>
              </a:ext>
            </a:extLst>
          </p:cNvPr>
          <p:cNvSpPr txBox="1"/>
          <p:nvPr/>
        </p:nvSpPr>
        <p:spPr>
          <a:xfrm rot="19074982">
            <a:off x="3279811" y="9830196"/>
            <a:ext cx="57579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61-70</a:t>
            </a:r>
          </a:p>
        </p:txBody>
      </p:sp>
      <p:sp>
        <p:nvSpPr>
          <p:cNvPr id="116" name="TextBox 115">
            <a:extLst>
              <a:ext uri="{FF2B5EF4-FFF2-40B4-BE49-F238E27FC236}">
                <a16:creationId xmlns:a16="http://schemas.microsoft.com/office/drawing/2014/main" id="{C36D4B47-C57D-4B65-AA09-E5E4C827FDDB}"/>
              </a:ext>
            </a:extLst>
          </p:cNvPr>
          <p:cNvSpPr txBox="1"/>
          <p:nvPr/>
        </p:nvSpPr>
        <p:spPr>
          <a:xfrm rot="19074982">
            <a:off x="3624411" y="9830196"/>
            <a:ext cx="57579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71-80</a:t>
            </a:r>
          </a:p>
        </p:txBody>
      </p:sp>
      <p:sp>
        <p:nvSpPr>
          <p:cNvPr id="117" name="TextBox 116">
            <a:extLst>
              <a:ext uri="{FF2B5EF4-FFF2-40B4-BE49-F238E27FC236}">
                <a16:creationId xmlns:a16="http://schemas.microsoft.com/office/drawing/2014/main" id="{D103813E-6324-45A4-B3CD-08CB02EEE456}"/>
              </a:ext>
            </a:extLst>
          </p:cNvPr>
          <p:cNvSpPr txBox="1"/>
          <p:nvPr/>
        </p:nvSpPr>
        <p:spPr>
          <a:xfrm rot="19074982">
            <a:off x="3969011" y="9830196"/>
            <a:ext cx="57579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81-90</a:t>
            </a:r>
          </a:p>
        </p:txBody>
      </p:sp>
      <p:sp>
        <p:nvSpPr>
          <p:cNvPr id="118" name="TextBox 117">
            <a:extLst>
              <a:ext uri="{FF2B5EF4-FFF2-40B4-BE49-F238E27FC236}">
                <a16:creationId xmlns:a16="http://schemas.microsoft.com/office/drawing/2014/main" id="{3C8CD638-FD63-4B94-8AF9-3C4AAC866E3D}"/>
              </a:ext>
            </a:extLst>
          </p:cNvPr>
          <p:cNvSpPr txBox="1"/>
          <p:nvPr/>
        </p:nvSpPr>
        <p:spPr>
          <a:xfrm rot="19074982">
            <a:off x="4266434" y="9858667"/>
            <a:ext cx="6607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91-100</a:t>
            </a:r>
          </a:p>
        </p:txBody>
      </p:sp>
      <p:sp>
        <p:nvSpPr>
          <p:cNvPr id="119" name="TextBox 118">
            <a:extLst>
              <a:ext uri="{FF2B5EF4-FFF2-40B4-BE49-F238E27FC236}">
                <a16:creationId xmlns:a16="http://schemas.microsoft.com/office/drawing/2014/main" id="{FD5DB033-04AD-473F-AAC6-B430633F9517}"/>
              </a:ext>
            </a:extLst>
          </p:cNvPr>
          <p:cNvSpPr txBox="1"/>
          <p:nvPr/>
        </p:nvSpPr>
        <p:spPr>
          <a:xfrm>
            <a:off x="2027545" y="10225638"/>
            <a:ext cx="246734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Methylation per base (%)</a:t>
            </a:r>
          </a:p>
        </p:txBody>
      </p:sp>
      <p:sp>
        <p:nvSpPr>
          <p:cNvPr id="120" name="TextBox 119">
            <a:extLst>
              <a:ext uri="{FF2B5EF4-FFF2-40B4-BE49-F238E27FC236}">
                <a16:creationId xmlns:a16="http://schemas.microsoft.com/office/drawing/2014/main" id="{29899CE8-F3F5-4960-9E19-C95EB614379E}"/>
              </a:ext>
            </a:extLst>
          </p:cNvPr>
          <p:cNvSpPr txBox="1"/>
          <p:nvPr/>
        </p:nvSpPr>
        <p:spPr>
          <a:xfrm rot="16200000">
            <a:off x="-145248" y="7514506"/>
            <a:ext cx="17540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Frequency (x10</a:t>
            </a:r>
            <a:r>
              <a:rPr lang="en-US" sz="1600" baseline="30000" dirty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sp>
        <p:nvSpPr>
          <p:cNvPr id="121" name="TextBox 120">
            <a:extLst>
              <a:ext uri="{FF2B5EF4-FFF2-40B4-BE49-F238E27FC236}">
                <a16:creationId xmlns:a16="http://schemas.microsoft.com/office/drawing/2014/main" id="{1581BF66-9A46-4EEF-BCA6-09BEFDD45A08}"/>
              </a:ext>
            </a:extLst>
          </p:cNvPr>
          <p:cNvSpPr txBox="1"/>
          <p:nvPr/>
        </p:nvSpPr>
        <p:spPr>
          <a:xfrm>
            <a:off x="5606050" y="5628410"/>
            <a:ext cx="48122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41DC7AE1-8409-4E9B-871E-8C0AC50651E0}"/>
              </a:ext>
            </a:extLst>
          </p:cNvPr>
          <p:cNvSpPr txBox="1"/>
          <p:nvPr/>
        </p:nvSpPr>
        <p:spPr>
          <a:xfrm>
            <a:off x="726381" y="5628410"/>
            <a:ext cx="48122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</a:p>
        </p:txBody>
      </p:sp>
      <p:sp>
        <p:nvSpPr>
          <p:cNvPr id="122" name="TextBox 121">
            <a:extLst>
              <a:ext uri="{FF2B5EF4-FFF2-40B4-BE49-F238E27FC236}">
                <a16:creationId xmlns:a16="http://schemas.microsoft.com/office/drawing/2014/main" id="{C6C74F04-1B3A-4760-9F0E-956A4FB166FD}"/>
              </a:ext>
            </a:extLst>
          </p:cNvPr>
          <p:cNvSpPr txBox="1"/>
          <p:nvPr/>
        </p:nvSpPr>
        <p:spPr>
          <a:xfrm>
            <a:off x="5606050" y="296854"/>
            <a:ext cx="48122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</a:p>
        </p:txBody>
      </p:sp>
      <p:sp>
        <p:nvSpPr>
          <p:cNvPr id="123" name="TextBox 122">
            <a:extLst>
              <a:ext uri="{FF2B5EF4-FFF2-40B4-BE49-F238E27FC236}">
                <a16:creationId xmlns:a16="http://schemas.microsoft.com/office/drawing/2014/main" id="{7DD34378-B392-48D9-95AD-9EFA5CA7DA17}"/>
              </a:ext>
            </a:extLst>
          </p:cNvPr>
          <p:cNvSpPr txBox="1"/>
          <p:nvPr/>
        </p:nvSpPr>
        <p:spPr>
          <a:xfrm>
            <a:off x="726381" y="296854"/>
            <a:ext cx="48122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</a:p>
        </p:txBody>
      </p:sp>
      <p:sp>
        <p:nvSpPr>
          <p:cNvPr id="130" name="Rectangle 129">
            <a:extLst>
              <a:ext uri="{FF2B5EF4-FFF2-40B4-BE49-F238E27FC236}">
                <a16:creationId xmlns:a16="http://schemas.microsoft.com/office/drawing/2014/main" id="{0D6D44D4-DEC2-4791-9AEB-AAF1DA5FA2CC}"/>
              </a:ext>
            </a:extLst>
          </p:cNvPr>
          <p:cNvSpPr>
            <a:spLocks noChangeAspect="1"/>
          </p:cNvSpPr>
          <p:nvPr/>
        </p:nvSpPr>
        <p:spPr>
          <a:xfrm>
            <a:off x="3082438" y="6536834"/>
            <a:ext cx="164592" cy="164592"/>
          </a:xfrm>
          <a:prstGeom prst="rect">
            <a:avLst/>
          </a:prstGeom>
          <a:solidFill>
            <a:srgbClr val="FF4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" name="Rectangle 130">
            <a:extLst>
              <a:ext uri="{FF2B5EF4-FFF2-40B4-BE49-F238E27FC236}">
                <a16:creationId xmlns:a16="http://schemas.microsoft.com/office/drawing/2014/main" id="{1566B7D9-F711-40EC-90AB-0F1A38E832BE}"/>
              </a:ext>
            </a:extLst>
          </p:cNvPr>
          <p:cNvSpPr>
            <a:spLocks noChangeAspect="1"/>
          </p:cNvSpPr>
          <p:nvPr/>
        </p:nvSpPr>
        <p:spPr>
          <a:xfrm>
            <a:off x="3082438" y="6287008"/>
            <a:ext cx="164592" cy="164592"/>
          </a:xfrm>
          <a:prstGeom prst="rect">
            <a:avLst/>
          </a:prstGeom>
          <a:solidFill>
            <a:srgbClr val="487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TextBox 131">
            <a:extLst>
              <a:ext uri="{FF2B5EF4-FFF2-40B4-BE49-F238E27FC236}">
                <a16:creationId xmlns:a16="http://schemas.microsoft.com/office/drawing/2014/main" id="{D9A7370E-66E6-41EF-A297-D892D2F730C1}"/>
              </a:ext>
            </a:extLst>
          </p:cNvPr>
          <p:cNvSpPr txBox="1"/>
          <p:nvPr/>
        </p:nvSpPr>
        <p:spPr>
          <a:xfrm>
            <a:off x="3291180" y="6184759"/>
            <a:ext cx="8002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control</a:t>
            </a:r>
          </a:p>
        </p:txBody>
      </p:sp>
      <p:sp>
        <p:nvSpPr>
          <p:cNvPr id="133" name="TextBox 132">
            <a:extLst>
              <a:ext uri="{FF2B5EF4-FFF2-40B4-BE49-F238E27FC236}">
                <a16:creationId xmlns:a16="http://schemas.microsoft.com/office/drawing/2014/main" id="{3DC2FDCB-4404-42EF-B2C3-C1DC550CEA39}"/>
              </a:ext>
            </a:extLst>
          </p:cNvPr>
          <p:cNvSpPr txBox="1"/>
          <p:nvPr/>
        </p:nvSpPr>
        <p:spPr>
          <a:xfrm>
            <a:off x="3291180" y="6441302"/>
            <a:ext cx="120898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desiccation</a:t>
            </a:r>
          </a:p>
        </p:txBody>
      </p:sp>
      <p:sp>
        <p:nvSpPr>
          <p:cNvPr id="134" name="Rectangle 133">
            <a:extLst>
              <a:ext uri="{FF2B5EF4-FFF2-40B4-BE49-F238E27FC236}">
                <a16:creationId xmlns:a16="http://schemas.microsoft.com/office/drawing/2014/main" id="{6C18DE81-1E99-4A7C-8625-BA27EBA7BD9C}"/>
              </a:ext>
            </a:extLst>
          </p:cNvPr>
          <p:cNvSpPr>
            <a:spLocks noChangeAspect="1"/>
          </p:cNvSpPr>
          <p:nvPr/>
        </p:nvSpPr>
        <p:spPr>
          <a:xfrm>
            <a:off x="3082438" y="6781826"/>
            <a:ext cx="164592" cy="164592"/>
          </a:xfrm>
          <a:prstGeom prst="rect">
            <a:avLst/>
          </a:prstGeom>
          <a:solidFill>
            <a:srgbClr val="448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TextBox 134">
            <a:extLst>
              <a:ext uri="{FF2B5EF4-FFF2-40B4-BE49-F238E27FC236}">
                <a16:creationId xmlns:a16="http://schemas.microsoft.com/office/drawing/2014/main" id="{93F446D2-45CF-4767-BA03-500AA3D31760}"/>
              </a:ext>
            </a:extLst>
          </p:cNvPr>
          <p:cNvSpPr txBox="1"/>
          <p:nvPr/>
        </p:nvSpPr>
        <p:spPr>
          <a:xfrm>
            <a:off x="3278355" y="6697845"/>
            <a:ext cx="120898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all samples</a:t>
            </a:r>
          </a:p>
        </p:txBody>
      </p:sp>
      <p:sp>
        <p:nvSpPr>
          <p:cNvPr id="140" name="Rectangle 139">
            <a:extLst>
              <a:ext uri="{FF2B5EF4-FFF2-40B4-BE49-F238E27FC236}">
                <a16:creationId xmlns:a16="http://schemas.microsoft.com/office/drawing/2014/main" id="{D7734977-385E-49BE-B3F7-C857BB37B94D}"/>
              </a:ext>
            </a:extLst>
          </p:cNvPr>
          <p:cNvSpPr>
            <a:spLocks noChangeAspect="1"/>
          </p:cNvSpPr>
          <p:nvPr/>
        </p:nvSpPr>
        <p:spPr>
          <a:xfrm>
            <a:off x="3482349" y="1588916"/>
            <a:ext cx="164592" cy="164592"/>
          </a:xfrm>
          <a:prstGeom prst="rect">
            <a:avLst/>
          </a:prstGeom>
          <a:solidFill>
            <a:srgbClr val="FF4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" name="Rectangle 140">
            <a:extLst>
              <a:ext uri="{FF2B5EF4-FFF2-40B4-BE49-F238E27FC236}">
                <a16:creationId xmlns:a16="http://schemas.microsoft.com/office/drawing/2014/main" id="{9875D364-7B1B-4040-9231-3C503777BBC4}"/>
              </a:ext>
            </a:extLst>
          </p:cNvPr>
          <p:cNvSpPr>
            <a:spLocks noChangeAspect="1"/>
          </p:cNvSpPr>
          <p:nvPr/>
        </p:nvSpPr>
        <p:spPr>
          <a:xfrm>
            <a:off x="3482349" y="1339090"/>
            <a:ext cx="164592" cy="164592"/>
          </a:xfrm>
          <a:prstGeom prst="rect">
            <a:avLst/>
          </a:prstGeom>
          <a:solidFill>
            <a:srgbClr val="487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TextBox 141">
            <a:extLst>
              <a:ext uri="{FF2B5EF4-FFF2-40B4-BE49-F238E27FC236}">
                <a16:creationId xmlns:a16="http://schemas.microsoft.com/office/drawing/2014/main" id="{6CFDB2F9-24AF-4E64-AE72-974CB000B13A}"/>
              </a:ext>
            </a:extLst>
          </p:cNvPr>
          <p:cNvSpPr txBox="1"/>
          <p:nvPr/>
        </p:nvSpPr>
        <p:spPr>
          <a:xfrm>
            <a:off x="3680091" y="1219037"/>
            <a:ext cx="8002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control</a:t>
            </a:r>
          </a:p>
        </p:txBody>
      </p:sp>
      <p:sp>
        <p:nvSpPr>
          <p:cNvPr id="143" name="TextBox 142">
            <a:extLst>
              <a:ext uri="{FF2B5EF4-FFF2-40B4-BE49-F238E27FC236}">
                <a16:creationId xmlns:a16="http://schemas.microsoft.com/office/drawing/2014/main" id="{C00BF3CF-69F0-4BC5-8BA9-9C2BC7229D1E}"/>
              </a:ext>
            </a:extLst>
          </p:cNvPr>
          <p:cNvSpPr txBox="1"/>
          <p:nvPr/>
        </p:nvSpPr>
        <p:spPr>
          <a:xfrm>
            <a:off x="3680091" y="1474375"/>
            <a:ext cx="120898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desiccation</a:t>
            </a:r>
          </a:p>
        </p:txBody>
      </p:sp>
    </p:spTree>
    <p:extLst>
      <p:ext uri="{BB962C8B-B14F-4D97-AF65-F5344CB8AC3E}">
        <p14:creationId xmlns:p14="http://schemas.microsoft.com/office/powerpoint/2010/main" val="41792201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1491</TotalTime>
  <Words>100</Words>
  <Application>Microsoft Office PowerPoint</Application>
  <PresentationFormat>Custom</PresentationFormat>
  <Paragraphs>61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Matthew George</dc:creator>
  <cp:lastModifiedBy>Matthew George</cp:lastModifiedBy>
  <cp:revision>2</cp:revision>
  <dcterms:created xsi:type="dcterms:W3CDTF">2022-02-23T22:37:49Z</dcterms:created>
  <dcterms:modified xsi:type="dcterms:W3CDTF">2022-02-24T23:29:06Z</dcterms:modified>
</cp:coreProperties>
</file>