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109728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EE94"/>
    <a:srgbClr val="D73027"/>
    <a:srgbClr val="F46D43"/>
    <a:srgbClr val="FDAE61"/>
    <a:srgbClr val="FEE090"/>
    <a:srgbClr val="ABD9E9"/>
    <a:srgbClr val="74ADD1"/>
    <a:srgbClr val="4575B4"/>
    <a:srgbClr val="3A5FCD"/>
    <a:srgbClr val="FF45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>
        <p:scale>
          <a:sx n="100" d="100"/>
          <a:sy n="100" d="100"/>
        </p:scale>
        <p:origin x="1231" y="6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BFF50-6B78-4C1C-8CD8-61469675A69B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83A36-C633-455B-9B30-F53870C2C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45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197187"/>
            <a:ext cx="9326880" cy="2546773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42174"/>
            <a:ext cx="8229600" cy="1766146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981C-2139-450C-9A30-783FB7BA910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2732-D291-4121-9ECF-4710A55CD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61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981C-2139-450C-9A30-783FB7BA910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2732-D291-4121-9ECF-4710A55CD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03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1" y="389467"/>
            <a:ext cx="2366010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1" y="389467"/>
            <a:ext cx="6960870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981C-2139-450C-9A30-783FB7BA910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2732-D291-4121-9ECF-4710A55CD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5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981C-2139-450C-9A30-783FB7BA910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2732-D291-4121-9ECF-4710A55CD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3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6" y="1823722"/>
            <a:ext cx="9464040" cy="3042919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6" y="4895429"/>
            <a:ext cx="9464040" cy="16001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/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981C-2139-450C-9A30-783FB7BA910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2732-D291-4121-9ECF-4710A55CD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4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947333"/>
            <a:ext cx="466344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1947333"/>
            <a:ext cx="466344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981C-2139-450C-9A30-783FB7BA910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2732-D291-4121-9ECF-4710A55CD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86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389468"/>
            <a:ext cx="946404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1793241"/>
            <a:ext cx="4642008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2672080"/>
            <a:ext cx="4642008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1" y="1793241"/>
            <a:ext cx="4664869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1" y="2672080"/>
            <a:ext cx="4664869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981C-2139-450C-9A30-783FB7BA910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2732-D291-4121-9ECF-4710A55CD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74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981C-2139-450C-9A30-783FB7BA910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2732-D291-4121-9ECF-4710A55CD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67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981C-2139-450C-9A30-783FB7BA910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2732-D291-4121-9ECF-4710A55CD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96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487680"/>
            <a:ext cx="3539014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1053255"/>
            <a:ext cx="5554980" cy="5198533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09" y="2194560"/>
            <a:ext cx="3539014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981C-2139-450C-9A30-783FB7BA910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2732-D291-4121-9ECF-4710A55CD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8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487680"/>
            <a:ext cx="3539014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4869" y="1053255"/>
            <a:ext cx="5554980" cy="5198533"/>
          </a:xfrm>
        </p:spPr>
        <p:txBody>
          <a:bodyPr anchor="t"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09" y="2194560"/>
            <a:ext cx="3539014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981C-2139-450C-9A30-783FB7BA910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2732-D291-4121-9ECF-4710A55CD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33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389468"/>
            <a:ext cx="946404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1947333"/>
            <a:ext cx="946404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6780108"/>
            <a:ext cx="24688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8981C-2139-450C-9A30-783FB7BA910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4740" y="6780108"/>
            <a:ext cx="370332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9540" y="6780108"/>
            <a:ext cx="24688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32732-D291-4121-9ECF-4710A55CD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0F2CF7F-F1D7-4288-8C46-F1B90696F4DB}"/>
              </a:ext>
            </a:extLst>
          </p:cNvPr>
          <p:cNvGrpSpPr/>
          <p:nvPr/>
        </p:nvGrpSpPr>
        <p:grpSpPr>
          <a:xfrm>
            <a:off x="298532" y="500548"/>
            <a:ext cx="2533293" cy="2586486"/>
            <a:chOff x="624055" y="423485"/>
            <a:chExt cx="2533293" cy="258648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53D3548-3985-411F-8278-5D644FEC0D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206" r="24092" b="6960"/>
            <a:stretch/>
          </p:blipFill>
          <p:spPr>
            <a:xfrm>
              <a:off x="624055" y="423485"/>
              <a:ext cx="2533293" cy="2586486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08D08E3-D64F-4F25-A922-5DB967ADDC7A}"/>
                </a:ext>
              </a:extLst>
            </p:cNvPr>
            <p:cNvGrpSpPr/>
            <p:nvPr/>
          </p:nvGrpSpPr>
          <p:grpSpPr>
            <a:xfrm>
              <a:off x="2006712" y="545757"/>
              <a:ext cx="1010064" cy="651508"/>
              <a:chOff x="1984557" y="574144"/>
              <a:chExt cx="1010064" cy="651508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7272E363-CAB5-40CB-A6BA-4DB39E24A8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98165" y="682562"/>
                <a:ext cx="82639" cy="82639"/>
              </a:xfrm>
              <a:prstGeom prst="ellipse">
                <a:avLst/>
              </a:prstGeom>
              <a:solidFill>
                <a:srgbClr val="487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2CD5F596-8A47-4E23-991F-382382215FE3}"/>
                  </a:ext>
                </a:extLst>
              </p:cNvPr>
              <p:cNvSpPr txBox="1"/>
              <p:nvPr/>
            </p:nvSpPr>
            <p:spPr>
              <a:xfrm>
                <a:off x="2045994" y="574144"/>
                <a:ext cx="5838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ploidy</a:t>
                </a:r>
              </a:p>
            </p:txBody>
          </p:sp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E2DEFB8F-A168-419B-BAA1-A5A54F524B79}"/>
                  </a:ext>
                </a:extLst>
              </p:cNvPr>
              <p:cNvSpPr txBox="1"/>
              <p:nvPr/>
            </p:nvSpPr>
            <p:spPr>
              <a:xfrm>
                <a:off x="2043720" y="769759"/>
                <a:ext cx="9509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desiccation</a:t>
                </a:r>
              </a:p>
            </p:txBody>
          </p:sp>
          <p:sp>
            <p:nvSpPr>
              <p:cNvPr id="122" name="Isosceles Triangle 121">
                <a:extLst>
                  <a:ext uri="{FF2B5EF4-FFF2-40B4-BE49-F238E27FC236}">
                    <a16:creationId xmlns:a16="http://schemas.microsoft.com/office/drawing/2014/main" id="{8F2D6B39-9B2D-47DA-831E-9AA3D6EC4A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84557" y="855557"/>
                <a:ext cx="109853" cy="94701"/>
              </a:xfrm>
              <a:prstGeom prst="triangle">
                <a:avLst/>
              </a:prstGeom>
              <a:solidFill>
                <a:srgbClr val="FF4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A3C3544-EE86-4254-808F-3C21A698B1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98165" y="1052261"/>
                <a:ext cx="89344" cy="89344"/>
              </a:xfrm>
              <a:prstGeom prst="rect">
                <a:avLst/>
              </a:prstGeom>
              <a:solidFill>
                <a:srgbClr val="4EEE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84085AAE-F5CD-47F6-BE3C-F6666D28B29F}"/>
                  </a:ext>
                </a:extLst>
              </p:cNvPr>
              <p:cNvSpPr txBox="1"/>
              <p:nvPr/>
            </p:nvSpPr>
            <p:spPr>
              <a:xfrm>
                <a:off x="2036331" y="948653"/>
                <a:ext cx="89159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interaction</a:t>
                </a:r>
              </a:p>
            </p:txBody>
          </p:sp>
        </p:grpSp>
      </p:grpSp>
      <p:sp>
        <p:nvSpPr>
          <p:cNvPr id="210" name="TextBox 209">
            <a:extLst>
              <a:ext uri="{FF2B5EF4-FFF2-40B4-BE49-F238E27FC236}">
                <a16:creationId xmlns:a16="http://schemas.microsoft.com/office/drawing/2014/main" id="{E0A6BCB4-4610-4923-8895-EE96CCC7C7F2}"/>
              </a:ext>
            </a:extLst>
          </p:cNvPr>
          <p:cNvSpPr txBox="1"/>
          <p:nvPr/>
        </p:nvSpPr>
        <p:spPr>
          <a:xfrm>
            <a:off x="266552" y="43367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A962E37C-1D2B-4DEC-BB2D-9FEA22CFCC74}"/>
              </a:ext>
            </a:extLst>
          </p:cNvPr>
          <p:cNvSpPr txBox="1"/>
          <p:nvPr/>
        </p:nvSpPr>
        <p:spPr>
          <a:xfrm>
            <a:off x="1009013" y="3074486"/>
            <a:ext cx="1462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difference threshold (%)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797CC6CF-FDA7-4311-956F-4EB13F379539}"/>
              </a:ext>
            </a:extLst>
          </p:cNvPr>
          <p:cNvSpPr txBox="1"/>
          <p:nvPr/>
        </p:nvSpPr>
        <p:spPr>
          <a:xfrm rot="16200000">
            <a:off x="-706936" y="1434079"/>
            <a:ext cx="1690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DML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A57CFB6-373C-45ED-B5B4-74D76D9E15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10" t="21084" r="3422" b="15000"/>
          <a:stretch/>
        </p:blipFill>
        <p:spPr>
          <a:xfrm>
            <a:off x="6098428" y="1016819"/>
            <a:ext cx="1862036" cy="1775104"/>
          </a:xfrm>
          <a:prstGeom prst="rect">
            <a:avLst/>
          </a:prstGeom>
        </p:spPr>
      </p:pic>
      <p:sp>
        <p:nvSpPr>
          <p:cNvPr id="221" name="TextBox 220">
            <a:extLst>
              <a:ext uri="{FF2B5EF4-FFF2-40B4-BE49-F238E27FC236}">
                <a16:creationId xmlns:a16="http://schemas.microsoft.com/office/drawing/2014/main" id="{4A4352DE-5478-41B9-B451-F47D46D865DD}"/>
              </a:ext>
            </a:extLst>
          </p:cNvPr>
          <p:cNvSpPr txBox="1"/>
          <p:nvPr/>
        </p:nvSpPr>
        <p:spPr>
          <a:xfrm>
            <a:off x="6347060" y="2932675"/>
            <a:ext cx="48359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-10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F773040E-6544-456B-A5FB-497861114588}"/>
              </a:ext>
            </a:extLst>
          </p:cNvPr>
          <p:cNvSpPr>
            <a:spLocks noChangeAspect="1"/>
          </p:cNvSpPr>
          <p:nvPr/>
        </p:nvSpPr>
        <p:spPr>
          <a:xfrm>
            <a:off x="6004169" y="510421"/>
            <a:ext cx="2054242" cy="2399104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30FA027A-9CB7-44BF-B721-5E57A4073A99}"/>
              </a:ext>
            </a:extLst>
          </p:cNvPr>
          <p:cNvSpPr txBox="1"/>
          <p:nvPr/>
        </p:nvSpPr>
        <p:spPr>
          <a:xfrm>
            <a:off x="5642121" y="1097464"/>
            <a:ext cx="34219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428C51D1-104B-4736-B592-906D3926CD44}"/>
              </a:ext>
            </a:extLst>
          </p:cNvPr>
          <p:cNvSpPr txBox="1"/>
          <p:nvPr/>
        </p:nvSpPr>
        <p:spPr>
          <a:xfrm>
            <a:off x="5622601" y="1569282"/>
            <a:ext cx="34219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54FB8060-C912-47BE-8456-623FE8CBAB85}"/>
              </a:ext>
            </a:extLst>
          </p:cNvPr>
          <p:cNvSpPr txBox="1"/>
          <p:nvPr/>
        </p:nvSpPr>
        <p:spPr>
          <a:xfrm>
            <a:off x="5500720" y="2038326"/>
            <a:ext cx="48359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-10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43EDB8E6-34B8-4C0D-BF47-72D0989CC075}"/>
              </a:ext>
            </a:extLst>
          </p:cNvPr>
          <p:cNvSpPr txBox="1"/>
          <p:nvPr/>
        </p:nvSpPr>
        <p:spPr>
          <a:xfrm>
            <a:off x="5500720" y="2521055"/>
            <a:ext cx="48359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-20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68FCD3AB-8D5A-4991-B4C2-E03034CABB99}"/>
              </a:ext>
            </a:extLst>
          </p:cNvPr>
          <p:cNvSpPr txBox="1"/>
          <p:nvPr/>
        </p:nvSpPr>
        <p:spPr>
          <a:xfrm>
            <a:off x="5879786" y="2932677"/>
            <a:ext cx="48359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-20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0472ED2-CA7C-49EB-A23D-B3C6538D1FF4}"/>
              </a:ext>
            </a:extLst>
          </p:cNvPr>
          <p:cNvSpPr txBox="1"/>
          <p:nvPr/>
        </p:nvSpPr>
        <p:spPr>
          <a:xfrm>
            <a:off x="7017535" y="2932677"/>
            <a:ext cx="27366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55025383-3C99-4906-A347-33D0BBF5DFC6}"/>
              </a:ext>
            </a:extLst>
          </p:cNvPr>
          <p:cNvSpPr txBox="1"/>
          <p:nvPr/>
        </p:nvSpPr>
        <p:spPr>
          <a:xfrm>
            <a:off x="7440324" y="2932677"/>
            <a:ext cx="3652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CDA08ACC-C3B2-4513-A6B6-E2BF2401DC2E}"/>
              </a:ext>
            </a:extLst>
          </p:cNvPr>
          <p:cNvCxnSpPr>
            <a:cxnSpLocks/>
          </p:cNvCxnSpPr>
          <p:nvPr/>
        </p:nvCxnSpPr>
        <p:spPr>
          <a:xfrm>
            <a:off x="7167179" y="2904103"/>
            <a:ext cx="0" cy="489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75DF669D-34BF-4BFA-9ED4-46409E2B4611}"/>
              </a:ext>
            </a:extLst>
          </p:cNvPr>
          <p:cNvCxnSpPr>
            <a:cxnSpLocks/>
          </p:cNvCxnSpPr>
          <p:nvPr/>
        </p:nvCxnSpPr>
        <p:spPr>
          <a:xfrm>
            <a:off x="7636173" y="2904103"/>
            <a:ext cx="0" cy="489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9C19E330-1329-4DA0-A5DC-F452253E75D5}"/>
              </a:ext>
            </a:extLst>
          </p:cNvPr>
          <p:cNvCxnSpPr>
            <a:cxnSpLocks/>
          </p:cNvCxnSpPr>
          <p:nvPr/>
        </p:nvCxnSpPr>
        <p:spPr>
          <a:xfrm>
            <a:off x="6664622" y="2904103"/>
            <a:ext cx="0" cy="489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014BD67D-587F-4168-9294-52738059BED0}"/>
              </a:ext>
            </a:extLst>
          </p:cNvPr>
          <p:cNvCxnSpPr>
            <a:cxnSpLocks/>
          </p:cNvCxnSpPr>
          <p:nvPr/>
        </p:nvCxnSpPr>
        <p:spPr>
          <a:xfrm>
            <a:off x="6206515" y="2904103"/>
            <a:ext cx="0" cy="489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57AE0CB6-448B-478B-A378-D28BFC230AEA}"/>
              </a:ext>
            </a:extLst>
          </p:cNvPr>
          <p:cNvCxnSpPr>
            <a:cxnSpLocks/>
          </p:cNvCxnSpPr>
          <p:nvPr/>
        </p:nvCxnSpPr>
        <p:spPr>
          <a:xfrm>
            <a:off x="5952521" y="2646748"/>
            <a:ext cx="556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C3430A88-0069-4D1F-B840-816DBEEF98C4}"/>
              </a:ext>
            </a:extLst>
          </p:cNvPr>
          <p:cNvCxnSpPr>
            <a:cxnSpLocks/>
          </p:cNvCxnSpPr>
          <p:nvPr/>
        </p:nvCxnSpPr>
        <p:spPr>
          <a:xfrm>
            <a:off x="5952521" y="2161436"/>
            <a:ext cx="556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CB75D3A6-4CC4-479E-A50E-F0D1333E6C53}"/>
              </a:ext>
            </a:extLst>
          </p:cNvPr>
          <p:cNvCxnSpPr>
            <a:cxnSpLocks/>
          </p:cNvCxnSpPr>
          <p:nvPr/>
        </p:nvCxnSpPr>
        <p:spPr>
          <a:xfrm>
            <a:off x="5952521" y="1682008"/>
            <a:ext cx="556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9C140CCC-F4BD-4EE5-8B87-EEEDEA57311C}"/>
              </a:ext>
            </a:extLst>
          </p:cNvPr>
          <p:cNvCxnSpPr>
            <a:cxnSpLocks/>
          </p:cNvCxnSpPr>
          <p:nvPr/>
        </p:nvCxnSpPr>
        <p:spPr>
          <a:xfrm>
            <a:off x="5952521" y="1202133"/>
            <a:ext cx="556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Oval 197">
            <a:extLst>
              <a:ext uri="{FF2B5EF4-FFF2-40B4-BE49-F238E27FC236}">
                <a16:creationId xmlns:a16="http://schemas.microsoft.com/office/drawing/2014/main" id="{FB077382-32B3-4888-9212-A14C19EB25F6}"/>
              </a:ext>
            </a:extLst>
          </p:cNvPr>
          <p:cNvSpPr>
            <a:spLocks noChangeAspect="1"/>
          </p:cNvSpPr>
          <p:nvPr/>
        </p:nvSpPr>
        <p:spPr>
          <a:xfrm>
            <a:off x="7339472" y="2497878"/>
            <a:ext cx="82639" cy="82639"/>
          </a:xfrm>
          <a:prstGeom prst="ellipse">
            <a:avLst/>
          </a:prstGeom>
          <a:solidFill>
            <a:srgbClr val="487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D5A92D55-6E7A-4D03-B085-3D459F4D481D}"/>
              </a:ext>
            </a:extLst>
          </p:cNvPr>
          <p:cNvSpPr txBox="1"/>
          <p:nvPr/>
        </p:nvSpPr>
        <p:spPr>
          <a:xfrm>
            <a:off x="7370543" y="2389462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diploid</a:t>
            </a:r>
          </a:p>
        </p:txBody>
      </p:sp>
      <p:sp>
        <p:nvSpPr>
          <p:cNvPr id="200" name="Isosceles Triangle 199">
            <a:extLst>
              <a:ext uri="{FF2B5EF4-FFF2-40B4-BE49-F238E27FC236}">
                <a16:creationId xmlns:a16="http://schemas.microsoft.com/office/drawing/2014/main" id="{4317F1C7-6B05-4B58-960B-43B66A9B7239}"/>
              </a:ext>
            </a:extLst>
          </p:cNvPr>
          <p:cNvSpPr>
            <a:spLocks noChangeAspect="1"/>
          </p:cNvSpPr>
          <p:nvPr/>
        </p:nvSpPr>
        <p:spPr>
          <a:xfrm>
            <a:off x="7325864" y="2638694"/>
            <a:ext cx="109853" cy="94701"/>
          </a:xfrm>
          <a:prstGeom prst="triangle">
            <a:avLst/>
          </a:prstGeom>
          <a:solidFill>
            <a:srgbClr val="FF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0EE9C6C7-ACC1-461D-9336-E477D042FB60}"/>
              </a:ext>
            </a:extLst>
          </p:cNvPr>
          <p:cNvSpPr txBox="1"/>
          <p:nvPr/>
        </p:nvSpPr>
        <p:spPr>
          <a:xfrm>
            <a:off x="7388961" y="2551113"/>
            <a:ext cx="635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triploid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057B567D-27AA-4E5C-97BF-C87A6BAE1361}"/>
              </a:ext>
            </a:extLst>
          </p:cNvPr>
          <p:cNvSpPr txBox="1"/>
          <p:nvPr/>
        </p:nvSpPr>
        <p:spPr>
          <a:xfrm>
            <a:off x="5601143" y="43367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7BE02D94-D6E6-4310-B7C8-DCEAB39785C8}"/>
              </a:ext>
            </a:extLst>
          </p:cNvPr>
          <p:cNvSpPr txBox="1"/>
          <p:nvPr/>
        </p:nvSpPr>
        <p:spPr>
          <a:xfrm rot="16200000">
            <a:off x="4891076" y="1454178"/>
            <a:ext cx="1462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PC 2 (8.8%)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B0332916-C6A9-4E7F-A412-46DC20EE5249}"/>
              </a:ext>
            </a:extLst>
          </p:cNvPr>
          <p:cNvSpPr txBox="1"/>
          <p:nvPr/>
        </p:nvSpPr>
        <p:spPr>
          <a:xfrm>
            <a:off x="6411290" y="3176855"/>
            <a:ext cx="1462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PC 1 (24.0%)</a:t>
            </a:r>
          </a:p>
        </p:txBody>
      </p:sp>
      <p:pic>
        <p:nvPicPr>
          <p:cNvPr id="237" name="Picture 236">
            <a:extLst>
              <a:ext uri="{FF2B5EF4-FFF2-40B4-BE49-F238E27FC236}">
                <a16:creationId xmlns:a16="http://schemas.microsoft.com/office/drawing/2014/main" id="{5DE01ED6-299D-4F8C-8C69-6587FC71BC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1"/>
          <a:stretch/>
        </p:blipFill>
        <p:spPr>
          <a:xfrm>
            <a:off x="3735374" y="3816730"/>
            <a:ext cx="2851827" cy="3017520"/>
          </a:xfrm>
          <a:prstGeom prst="rect">
            <a:avLst/>
          </a:prstGeom>
        </p:spPr>
      </p:pic>
      <p:pic>
        <p:nvPicPr>
          <p:cNvPr id="238" name="Picture 237">
            <a:extLst>
              <a:ext uri="{FF2B5EF4-FFF2-40B4-BE49-F238E27FC236}">
                <a16:creationId xmlns:a16="http://schemas.microsoft.com/office/drawing/2014/main" id="{6A07DE89-5B8B-4903-AB93-D420073001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1"/>
          <a:stretch/>
        </p:blipFill>
        <p:spPr>
          <a:xfrm>
            <a:off x="367649" y="3798496"/>
            <a:ext cx="2886293" cy="3053988"/>
          </a:xfrm>
          <a:prstGeom prst="rect">
            <a:avLst/>
          </a:prstGeom>
        </p:spPr>
      </p:pic>
      <p:sp>
        <p:nvSpPr>
          <p:cNvPr id="239" name="TextBox 238">
            <a:extLst>
              <a:ext uri="{FF2B5EF4-FFF2-40B4-BE49-F238E27FC236}">
                <a16:creationId xmlns:a16="http://schemas.microsoft.com/office/drawing/2014/main" id="{F771785F-3779-43BB-AF02-95A0FA1F1C35}"/>
              </a:ext>
            </a:extLst>
          </p:cNvPr>
          <p:cNvSpPr txBox="1"/>
          <p:nvPr/>
        </p:nvSpPr>
        <p:spPr>
          <a:xfrm>
            <a:off x="3608510" y="365543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E9F2AA59-F13B-49E1-9D84-425BB80EF790}"/>
              </a:ext>
            </a:extLst>
          </p:cNvPr>
          <p:cNvSpPr txBox="1"/>
          <p:nvPr/>
        </p:nvSpPr>
        <p:spPr>
          <a:xfrm>
            <a:off x="265665" y="365543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BF23BACA-B0A3-4FD9-A4BB-106207808AE3}"/>
              </a:ext>
            </a:extLst>
          </p:cNvPr>
          <p:cNvGrpSpPr/>
          <p:nvPr/>
        </p:nvGrpSpPr>
        <p:grpSpPr>
          <a:xfrm>
            <a:off x="10294176" y="3816730"/>
            <a:ext cx="518299" cy="1267633"/>
            <a:chOff x="11057398" y="3888097"/>
            <a:chExt cx="518299" cy="1267633"/>
          </a:xfrm>
        </p:grpSpPr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DB34A851-9A82-4AB1-B7ED-6C3491EAEB94}"/>
                </a:ext>
              </a:extLst>
            </p:cNvPr>
            <p:cNvSpPr/>
            <p:nvPr/>
          </p:nvSpPr>
          <p:spPr>
            <a:xfrm>
              <a:off x="11057398" y="4047773"/>
              <a:ext cx="162094" cy="127961"/>
            </a:xfrm>
            <a:prstGeom prst="rect">
              <a:avLst/>
            </a:prstGeom>
            <a:solidFill>
              <a:srgbClr val="D73027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E79CE5B9-E1DD-473A-B1CB-2E72D1C13AC4}"/>
                </a:ext>
              </a:extLst>
            </p:cNvPr>
            <p:cNvSpPr/>
            <p:nvPr/>
          </p:nvSpPr>
          <p:spPr>
            <a:xfrm>
              <a:off x="11057398" y="4173963"/>
              <a:ext cx="162094" cy="127961"/>
            </a:xfrm>
            <a:prstGeom prst="rect">
              <a:avLst/>
            </a:prstGeom>
            <a:solidFill>
              <a:srgbClr val="F46D4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776380EA-8E95-4BD1-B968-1A6996109DC9}"/>
                </a:ext>
              </a:extLst>
            </p:cNvPr>
            <p:cNvSpPr/>
            <p:nvPr/>
          </p:nvSpPr>
          <p:spPr>
            <a:xfrm>
              <a:off x="11057398" y="4300153"/>
              <a:ext cx="162094" cy="127961"/>
            </a:xfrm>
            <a:prstGeom prst="rect">
              <a:avLst/>
            </a:prstGeom>
            <a:solidFill>
              <a:srgbClr val="FDAE6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F6AFF105-C0FD-4442-8481-BB738E18592B}"/>
                </a:ext>
              </a:extLst>
            </p:cNvPr>
            <p:cNvSpPr/>
            <p:nvPr/>
          </p:nvSpPr>
          <p:spPr>
            <a:xfrm>
              <a:off x="11057398" y="4426344"/>
              <a:ext cx="162094" cy="127961"/>
            </a:xfrm>
            <a:prstGeom prst="rect">
              <a:avLst/>
            </a:prstGeom>
            <a:solidFill>
              <a:srgbClr val="FEE09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D9E6419C-6B82-43C9-8478-D8AAB114ED38}"/>
                </a:ext>
              </a:extLst>
            </p:cNvPr>
            <p:cNvSpPr/>
            <p:nvPr/>
          </p:nvSpPr>
          <p:spPr>
            <a:xfrm>
              <a:off x="11057398" y="4552534"/>
              <a:ext cx="162094" cy="12796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79A734E0-6E03-49DC-998D-AA113B277973}"/>
                </a:ext>
              </a:extLst>
            </p:cNvPr>
            <p:cNvSpPr/>
            <p:nvPr/>
          </p:nvSpPr>
          <p:spPr>
            <a:xfrm>
              <a:off x="11057398" y="4678725"/>
              <a:ext cx="162094" cy="127961"/>
            </a:xfrm>
            <a:prstGeom prst="rect">
              <a:avLst/>
            </a:prstGeom>
            <a:solidFill>
              <a:srgbClr val="ABD9E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DC57AD38-A88C-454E-B13B-EC37311F1D8B}"/>
                </a:ext>
              </a:extLst>
            </p:cNvPr>
            <p:cNvSpPr/>
            <p:nvPr/>
          </p:nvSpPr>
          <p:spPr>
            <a:xfrm>
              <a:off x="11057398" y="4804915"/>
              <a:ext cx="162094" cy="127961"/>
            </a:xfrm>
            <a:prstGeom prst="rect">
              <a:avLst/>
            </a:prstGeom>
            <a:solidFill>
              <a:srgbClr val="74ADD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900584C6-B033-46AD-A460-BF0731FF20D0}"/>
                </a:ext>
              </a:extLst>
            </p:cNvPr>
            <p:cNvSpPr/>
            <p:nvPr/>
          </p:nvSpPr>
          <p:spPr>
            <a:xfrm>
              <a:off x="11057398" y="4931109"/>
              <a:ext cx="162094" cy="127961"/>
            </a:xfrm>
            <a:prstGeom prst="rect">
              <a:avLst/>
            </a:prstGeom>
            <a:solidFill>
              <a:srgbClr val="4575B4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0250D0F-62E2-4C6B-AE8A-9EF20E8F43AC}"/>
                </a:ext>
              </a:extLst>
            </p:cNvPr>
            <p:cNvSpPr txBox="1"/>
            <p:nvPr/>
          </p:nvSpPr>
          <p:spPr>
            <a:xfrm>
              <a:off x="11155389" y="3888097"/>
              <a:ext cx="4203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84BB3028-B61E-4D31-9A40-488BB961DFDD}"/>
                </a:ext>
              </a:extLst>
            </p:cNvPr>
            <p:cNvSpPr txBox="1"/>
            <p:nvPr/>
          </p:nvSpPr>
          <p:spPr>
            <a:xfrm>
              <a:off x="11171718" y="4089302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3533BDBD-E500-4199-A3DC-73D22F20B6A4}"/>
                </a:ext>
              </a:extLst>
            </p:cNvPr>
            <p:cNvSpPr txBox="1"/>
            <p:nvPr/>
          </p:nvSpPr>
          <p:spPr>
            <a:xfrm>
              <a:off x="11171718" y="4290508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1D57C2C4-53F4-4F10-9CAE-ED4F0BACE2DA}"/>
                </a:ext>
              </a:extLst>
            </p:cNvPr>
            <p:cNvSpPr txBox="1"/>
            <p:nvPr/>
          </p:nvSpPr>
          <p:spPr>
            <a:xfrm>
              <a:off x="11171718" y="4491713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026ADE53-6775-4A37-AAAD-D1706288D640}"/>
                </a:ext>
              </a:extLst>
            </p:cNvPr>
            <p:cNvSpPr txBox="1"/>
            <p:nvPr/>
          </p:nvSpPr>
          <p:spPr>
            <a:xfrm>
              <a:off x="11171718" y="4692918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0CA1362C-E883-48FC-830B-006F72749A56}"/>
                </a:ext>
              </a:extLst>
            </p:cNvPr>
            <p:cNvSpPr txBox="1"/>
            <p:nvPr/>
          </p:nvSpPr>
          <p:spPr>
            <a:xfrm>
              <a:off x="11171718" y="4894120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35FBCB-7128-4D7E-90EF-9B1EF5DD61E6}"/>
              </a:ext>
            </a:extLst>
          </p:cNvPr>
          <p:cNvGrpSpPr/>
          <p:nvPr/>
        </p:nvGrpSpPr>
        <p:grpSpPr>
          <a:xfrm>
            <a:off x="3225282" y="477350"/>
            <a:ext cx="2281867" cy="2613589"/>
            <a:chOff x="6036188" y="490489"/>
            <a:chExt cx="2281867" cy="258648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30667EF-7DAE-4F56-B94A-48D7B9EC8C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776" r="25034" b="7248"/>
            <a:stretch/>
          </p:blipFill>
          <p:spPr>
            <a:xfrm>
              <a:off x="6036188" y="490489"/>
              <a:ext cx="2281867" cy="2586487"/>
            </a:xfrm>
            <a:prstGeom prst="rect">
              <a:avLst/>
            </a:prstGeom>
          </p:spPr>
        </p:pic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2F8C6D04-8B41-4BEC-9254-379E7D38D631}"/>
                </a:ext>
              </a:extLst>
            </p:cNvPr>
            <p:cNvGrpSpPr/>
            <p:nvPr/>
          </p:nvGrpSpPr>
          <p:grpSpPr>
            <a:xfrm>
              <a:off x="7228144" y="603163"/>
              <a:ext cx="1010064" cy="651508"/>
              <a:chOff x="1984557" y="574144"/>
              <a:chExt cx="1010064" cy="651508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C8733B74-63B0-4F44-87AD-FC782E8859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98165" y="682562"/>
                <a:ext cx="82639" cy="82639"/>
              </a:xfrm>
              <a:prstGeom prst="ellipse">
                <a:avLst/>
              </a:prstGeom>
              <a:solidFill>
                <a:srgbClr val="487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C555DF61-6E0E-419F-B5FD-62505ACFBD20}"/>
                  </a:ext>
                </a:extLst>
              </p:cNvPr>
              <p:cNvSpPr txBox="1"/>
              <p:nvPr/>
            </p:nvSpPr>
            <p:spPr>
              <a:xfrm>
                <a:off x="2045994" y="574144"/>
                <a:ext cx="5838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ploidy</a:t>
                </a: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A1A5C61A-4C42-453E-A571-65E95ACE05E3}"/>
                  </a:ext>
                </a:extLst>
              </p:cNvPr>
              <p:cNvSpPr txBox="1"/>
              <p:nvPr/>
            </p:nvSpPr>
            <p:spPr>
              <a:xfrm>
                <a:off x="2043720" y="769759"/>
                <a:ext cx="9509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desiccation</a:t>
                </a:r>
              </a:p>
            </p:txBody>
          </p:sp>
          <p:sp>
            <p:nvSpPr>
              <p:cNvPr id="138" name="Isosceles Triangle 137">
                <a:extLst>
                  <a:ext uri="{FF2B5EF4-FFF2-40B4-BE49-F238E27FC236}">
                    <a16:creationId xmlns:a16="http://schemas.microsoft.com/office/drawing/2014/main" id="{54998111-FCD9-48C0-90AF-11426952B4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84557" y="855557"/>
                <a:ext cx="109853" cy="94701"/>
              </a:xfrm>
              <a:prstGeom prst="triangle">
                <a:avLst/>
              </a:prstGeom>
              <a:solidFill>
                <a:srgbClr val="FF4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164B16CC-F130-4261-8A8B-C8BB0711F9E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98165" y="1052261"/>
                <a:ext cx="89344" cy="89344"/>
              </a:xfrm>
              <a:prstGeom prst="rect">
                <a:avLst/>
              </a:prstGeom>
              <a:solidFill>
                <a:srgbClr val="4EEE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DB64CD49-4260-431C-8E78-8FFB20FB80D1}"/>
                  </a:ext>
                </a:extLst>
              </p:cNvPr>
              <p:cNvSpPr txBox="1"/>
              <p:nvPr/>
            </p:nvSpPr>
            <p:spPr>
              <a:xfrm>
                <a:off x="2036331" y="948653"/>
                <a:ext cx="89159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interaction</a:t>
                </a:r>
              </a:p>
            </p:txBody>
          </p:sp>
        </p:grp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007700D7-CD84-4E68-B2FB-6D811D1B7298}"/>
              </a:ext>
            </a:extLst>
          </p:cNvPr>
          <p:cNvSpPr txBox="1"/>
          <p:nvPr/>
        </p:nvSpPr>
        <p:spPr>
          <a:xfrm>
            <a:off x="3772320" y="3071921"/>
            <a:ext cx="1462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difference threshold (%)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E9A41229-7C19-47EB-B37B-789B8190EF22}"/>
              </a:ext>
            </a:extLst>
          </p:cNvPr>
          <p:cNvSpPr txBox="1"/>
          <p:nvPr/>
        </p:nvSpPr>
        <p:spPr>
          <a:xfrm rot="16200000">
            <a:off x="2292343" y="1417596"/>
            <a:ext cx="14623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Hyper-methylated DML (%)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A1C2F95B-E605-455D-BD6C-5F8551B9EA17}"/>
              </a:ext>
            </a:extLst>
          </p:cNvPr>
          <p:cNvSpPr txBox="1"/>
          <p:nvPr/>
        </p:nvSpPr>
        <p:spPr>
          <a:xfrm>
            <a:off x="2851127" y="43367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D990C82-2B9C-49B3-8FFB-62CE5F7BBEC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491"/>
          <a:stretch/>
        </p:blipFill>
        <p:spPr>
          <a:xfrm>
            <a:off x="7220067" y="3799696"/>
            <a:ext cx="2884024" cy="3051588"/>
          </a:xfrm>
          <a:prstGeom prst="rect">
            <a:avLst/>
          </a:prstGeom>
        </p:spPr>
      </p:pic>
      <p:pic>
        <p:nvPicPr>
          <p:cNvPr id="252" name="Picture 251">
            <a:extLst>
              <a:ext uri="{FF2B5EF4-FFF2-40B4-BE49-F238E27FC236}">
                <a16:creationId xmlns:a16="http://schemas.microsoft.com/office/drawing/2014/main" id="{791884E3-A965-4414-A64F-4EA235B53F5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753" t="11803" b="16186"/>
          <a:stretch/>
        </p:blipFill>
        <p:spPr>
          <a:xfrm>
            <a:off x="8878010" y="775338"/>
            <a:ext cx="1915933" cy="1985319"/>
          </a:xfrm>
          <a:prstGeom prst="rect">
            <a:avLst/>
          </a:prstGeom>
        </p:spPr>
      </p:pic>
      <p:sp>
        <p:nvSpPr>
          <p:cNvPr id="170" name="TextBox 169">
            <a:extLst>
              <a:ext uri="{FF2B5EF4-FFF2-40B4-BE49-F238E27FC236}">
                <a16:creationId xmlns:a16="http://schemas.microsoft.com/office/drawing/2014/main" id="{33DA481A-B7E2-484D-A8D4-9BB2DAF71F60}"/>
              </a:ext>
            </a:extLst>
          </p:cNvPr>
          <p:cNvSpPr txBox="1"/>
          <p:nvPr/>
        </p:nvSpPr>
        <p:spPr>
          <a:xfrm>
            <a:off x="8349975" y="1297881"/>
            <a:ext cx="34219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D9A34116-9799-458C-B673-F422E18D76D3}"/>
              </a:ext>
            </a:extLst>
          </p:cNvPr>
          <p:cNvSpPr txBox="1"/>
          <p:nvPr/>
        </p:nvSpPr>
        <p:spPr>
          <a:xfrm>
            <a:off x="8349975" y="1666969"/>
            <a:ext cx="34219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1E41A221-180C-44F2-92FD-734C336ABEFD}"/>
              </a:ext>
            </a:extLst>
          </p:cNvPr>
          <p:cNvSpPr txBox="1"/>
          <p:nvPr/>
        </p:nvSpPr>
        <p:spPr>
          <a:xfrm>
            <a:off x="8208574" y="2037931"/>
            <a:ext cx="48359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-10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0C06FCD0-5307-4593-81C3-74DA96900B7D}"/>
              </a:ext>
            </a:extLst>
          </p:cNvPr>
          <p:cNvSpPr txBox="1"/>
          <p:nvPr/>
        </p:nvSpPr>
        <p:spPr>
          <a:xfrm>
            <a:off x="8208574" y="2408889"/>
            <a:ext cx="48359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-20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14C16CC0-1749-48A6-B5EC-C03608F467D8}"/>
              </a:ext>
            </a:extLst>
          </p:cNvPr>
          <p:cNvSpPr txBox="1"/>
          <p:nvPr/>
        </p:nvSpPr>
        <p:spPr>
          <a:xfrm>
            <a:off x="8785840" y="2924508"/>
            <a:ext cx="48359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-20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86D0AC44-9BA8-4262-9077-59B942D3BDC0}"/>
              </a:ext>
            </a:extLst>
          </p:cNvPr>
          <p:cNvSpPr txBox="1"/>
          <p:nvPr/>
        </p:nvSpPr>
        <p:spPr>
          <a:xfrm>
            <a:off x="9269437" y="2924508"/>
            <a:ext cx="38340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-10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B07D08E5-DB8B-48BE-A6BA-4488650C1721}"/>
              </a:ext>
            </a:extLst>
          </p:cNvPr>
          <p:cNvSpPr txBox="1"/>
          <p:nvPr/>
        </p:nvSpPr>
        <p:spPr>
          <a:xfrm>
            <a:off x="9704633" y="2924508"/>
            <a:ext cx="27366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2D4D76A3-5B86-48FC-9C06-48C6BA2ADF5D}"/>
              </a:ext>
            </a:extLst>
          </p:cNvPr>
          <p:cNvSpPr txBox="1"/>
          <p:nvPr/>
        </p:nvSpPr>
        <p:spPr>
          <a:xfrm>
            <a:off x="10016710" y="2924508"/>
            <a:ext cx="3652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A04E8679-0CC1-4104-B51C-834FDEE6F995}"/>
              </a:ext>
            </a:extLst>
          </p:cNvPr>
          <p:cNvSpPr txBox="1"/>
          <p:nvPr/>
        </p:nvSpPr>
        <p:spPr>
          <a:xfrm>
            <a:off x="8349975" y="947632"/>
            <a:ext cx="34219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8D64A1A3-9491-4425-96BE-97CD404509A1}"/>
              </a:ext>
            </a:extLst>
          </p:cNvPr>
          <p:cNvSpPr txBox="1"/>
          <p:nvPr/>
        </p:nvSpPr>
        <p:spPr>
          <a:xfrm>
            <a:off x="10392147" y="2924508"/>
            <a:ext cx="3652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B2A59135-E6D4-4C3C-A65A-C44069E56B40}"/>
              </a:ext>
            </a:extLst>
          </p:cNvPr>
          <p:cNvCxnSpPr>
            <a:cxnSpLocks/>
          </p:cNvCxnSpPr>
          <p:nvPr/>
        </p:nvCxnSpPr>
        <p:spPr>
          <a:xfrm>
            <a:off x="9122688" y="2900014"/>
            <a:ext cx="0" cy="489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D963C660-57D4-4F7F-AC72-88F5916BBA14}"/>
              </a:ext>
            </a:extLst>
          </p:cNvPr>
          <p:cNvCxnSpPr>
            <a:cxnSpLocks/>
          </p:cNvCxnSpPr>
          <p:nvPr/>
        </p:nvCxnSpPr>
        <p:spPr>
          <a:xfrm>
            <a:off x="9497336" y="2900014"/>
            <a:ext cx="0" cy="489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56872ACF-1F50-463D-8BE8-16E705F82812}"/>
              </a:ext>
            </a:extLst>
          </p:cNvPr>
          <p:cNvCxnSpPr>
            <a:cxnSpLocks/>
          </p:cNvCxnSpPr>
          <p:nvPr/>
        </p:nvCxnSpPr>
        <p:spPr>
          <a:xfrm>
            <a:off x="9861103" y="2900014"/>
            <a:ext cx="0" cy="489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296C006B-158B-485D-9478-6BA549483877}"/>
              </a:ext>
            </a:extLst>
          </p:cNvPr>
          <p:cNvCxnSpPr>
            <a:cxnSpLocks/>
          </p:cNvCxnSpPr>
          <p:nvPr/>
        </p:nvCxnSpPr>
        <p:spPr>
          <a:xfrm>
            <a:off x="10227138" y="2900014"/>
            <a:ext cx="0" cy="489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DDEF34F2-F045-4B50-ADA6-4061BEB7FD7D}"/>
              </a:ext>
            </a:extLst>
          </p:cNvPr>
          <p:cNvCxnSpPr>
            <a:cxnSpLocks/>
          </p:cNvCxnSpPr>
          <p:nvPr/>
        </p:nvCxnSpPr>
        <p:spPr>
          <a:xfrm>
            <a:off x="10596800" y="2900014"/>
            <a:ext cx="0" cy="489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F554865E-AF5C-4346-AE60-C1EA9EDD6D65}"/>
              </a:ext>
            </a:extLst>
          </p:cNvPr>
          <p:cNvCxnSpPr>
            <a:cxnSpLocks/>
          </p:cNvCxnSpPr>
          <p:nvPr/>
        </p:nvCxnSpPr>
        <p:spPr>
          <a:xfrm>
            <a:off x="8665716" y="2541244"/>
            <a:ext cx="556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CC1AC996-0B42-45ED-AB30-8ACBF24F6F2B}"/>
              </a:ext>
            </a:extLst>
          </p:cNvPr>
          <p:cNvCxnSpPr>
            <a:cxnSpLocks/>
          </p:cNvCxnSpPr>
          <p:nvPr/>
        </p:nvCxnSpPr>
        <p:spPr>
          <a:xfrm>
            <a:off x="8665716" y="2174541"/>
            <a:ext cx="556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D791D1DC-FC2B-477D-A961-638D9B3467E5}"/>
              </a:ext>
            </a:extLst>
          </p:cNvPr>
          <p:cNvCxnSpPr>
            <a:cxnSpLocks/>
          </p:cNvCxnSpPr>
          <p:nvPr/>
        </p:nvCxnSpPr>
        <p:spPr>
          <a:xfrm>
            <a:off x="8665716" y="1804472"/>
            <a:ext cx="556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3017CE83-4829-47AF-857D-DBC09FC2C82C}"/>
              </a:ext>
            </a:extLst>
          </p:cNvPr>
          <p:cNvCxnSpPr>
            <a:cxnSpLocks/>
          </p:cNvCxnSpPr>
          <p:nvPr/>
        </p:nvCxnSpPr>
        <p:spPr>
          <a:xfrm>
            <a:off x="8665716" y="1062883"/>
            <a:ext cx="556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451BF36E-46A7-4988-AEA4-655CC4FB33C5}"/>
              </a:ext>
            </a:extLst>
          </p:cNvPr>
          <p:cNvCxnSpPr>
            <a:cxnSpLocks/>
          </p:cNvCxnSpPr>
          <p:nvPr/>
        </p:nvCxnSpPr>
        <p:spPr>
          <a:xfrm>
            <a:off x="8665716" y="1433131"/>
            <a:ext cx="556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Oval 201">
            <a:extLst>
              <a:ext uri="{FF2B5EF4-FFF2-40B4-BE49-F238E27FC236}">
                <a16:creationId xmlns:a16="http://schemas.microsoft.com/office/drawing/2014/main" id="{938A145C-BDEA-405C-A718-2596081C14DF}"/>
              </a:ext>
            </a:extLst>
          </p:cNvPr>
          <p:cNvSpPr>
            <a:spLocks noChangeAspect="1"/>
          </p:cNvSpPr>
          <p:nvPr/>
        </p:nvSpPr>
        <p:spPr>
          <a:xfrm>
            <a:off x="9811614" y="2494400"/>
            <a:ext cx="82639" cy="82639"/>
          </a:xfrm>
          <a:prstGeom prst="ellipse">
            <a:avLst/>
          </a:prstGeom>
          <a:solidFill>
            <a:srgbClr val="487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C58B3D03-A6F2-4CF5-961C-23E80E422891}"/>
              </a:ext>
            </a:extLst>
          </p:cNvPr>
          <p:cNvSpPr txBox="1"/>
          <p:nvPr/>
        </p:nvSpPr>
        <p:spPr>
          <a:xfrm>
            <a:off x="9842685" y="2385984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204" name="Isosceles Triangle 203">
            <a:extLst>
              <a:ext uri="{FF2B5EF4-FFF2-40B4-BE49-F238E27FC236}">
                <a16:creationId xmlns:a16="http://schemas.microsoft.com/office/drawing/2014/main" id="{10BD79D4-2897-4863-A6A6-668722A2CDD5}"/>
              </a:ext>
            </a:extLst>
          </p:cNvPr>
          <p:cNvSpPr>
            <a:spLocks noChangeAspect="1"/>
          </p:cNvSpPr>
          <p:nvPr/>
        </p:nvSpPr>
        <p:spPr>
          <a:xfrm>
            <a:off x="9798006" y="2635216"/>
            <a:ext cx="109853" cy="94701"/>
          </a:xfrm>
          <a:prstGeom prst="triangle">
            <a:avLst/>
          </a:prstGeom>
          <a:solidFill>
            <a:srgbClr val="FF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2EE5422F-9138-48B3-9C60-DC714CD8981C}"/>
              </a:ext>
            </a:extLst>
          </p:cNvPr>
          <p:cNvSpPr txBox="1"/>
          <p:nvPr/>
        </p:nvSpPr>
        <p:spPr>
          <a:xfrm>
            <a:off x="9861103" y="2547635"/>
            <a:ext cx="9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desiccation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5398F739-2708-4057-B52C-2CD8BDA30267}"/>
              </a:ext>
            </a:extLst>
          </p:cNvPr>
          <p:cNvSpPr txBox="1"/>
          <p:nvPr/>
        </p:nvSpPr>
        <p:spPr>
          <a:xfrm>
            <a:off x="8336797" y="43367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E855F816-9FD2-417E-A434-F3F01286D0B8}"/>
              </a:ext>
            </a:extLst>
          </p:cNvPr>
          <p:cNvSpPr txBox="1"/>
          <p:nvPr/>
        </p:nvSpPr>
        <p:spPr>
          <a:xfrm rot="16200000">
            <a:off x="7551177" y="1398114"/>
            <a:ext cx="1462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PC 2 (7.8%)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E4825D09-ACB6-4318-A3B0-D1BB2FAE0A6A}"/>
              </a:ext>
            </a:extLst>
          </p:cNvPr>
          <p:cNvSpPr txBox="1"/>
          <p:nvPr/>
        </p:nvSpPr>
        <p:spPr>
          <a:xfrm>
            <a:off x="9005281" y="3170873"/>
            <a:ext cx="1462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PC 1 (25.4%)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64CD792A-01C9-43C9-8153-4E501C2A4378}"/>
              </a:ext>
            </a:extLst>
          </p:cNvPr>
          <p:cNvSpPr>
            <a:spLocks noChangeAspect="1"/>
          </p:cNvSpPr>
          <p:nvPr/>
        </p:nvSpPr>
        <p:spPr>
          <a:xfrm>
            <a:off x="8726779" y="500548"/>
            <a:ext cx="2067164" cy="2399104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7913426D-7BC5-4938-9BFF-CD3DBB0DB8A9}"/>
              </a:ext>
            </a:extLst>
          </p:cNvPr>
          <p:cNvSpPr txBox="1"/>
          <p:nvPr/>
        </p:nvSpPr>
        <p:spPr>
          <a:xfrm>
            <a:off x="7052265" y="365543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61D755F5-9344-414E-A7EB-01BA7BF2EDA4}"/>
              </a:ext>
            </a:extLst>
          </p:cNvPr>
          <p:cNvSpPr txBox="1"/>
          <p:nvPr/>
        </p:nvSpPr>
        <p:spPr>
          <a:xfrm>
            <a:off x="2419991" y="3555120"/>
            <a:ext cx="9156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Ploidy-DML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90A0FB44-5492-4658-AC83-2FDE35102CC9}"/>
              </a:ext>
            </a:extLst>
          </p:cNvPr>
          <p:cNvSpPr txBox="1"/>
          <p:nvPr/>
        </p:nvSpPr>
        <p:spPr>
          <a:xfrm>
            <a:off x="5414369" y="3555120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Desiccation-DML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AAC7839D-25E5-4AEB-B41C-99C7E9B1BC5F}"/>
              </a:ext>
            </a:extLst>
          </p:cNvPr>
          <p:cNvSpPr txBox="1"/>
          <p:nvPr/>
        </p:nvSpPr>
        <p:spPr>
          <a:xfrm>
            <a:off x="8965032" y="3538394"/>
            <a:ext cx="11801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Interaction-DML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4331570D-534B-439C-B8C6-7599174FE5F2}"/>
              </a:ext>
            </a:extLst>
          </p:cNvPr>
          <p:cNvSpPr txBox="1"/>
          <p:nvPr/>
        </p:nvSpPr>
        <p:spPr>
          <a:xfrm>
            <a:off x="6879929" y="567310"/>
            <a:ext cx="11240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20% difference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20A0B571-44A1-4E64-B5E0-E6C07E509955}"/>
              </a:ext>
            </a:extLst>
          </p:cNvPr>
          <p:cNvSpPr txBox="1"/>
          <p:nvPr/>
        </p:nvSpPr>
        <p:spPr>
          <a:xfrm>
            <a:off x="9647258" y="572403"/>
            <a:ext cx="11240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20% difference</a:t>
            </a:r>
          </a:p>
        </p:txBody>
      </p:sp>
    </p:spTree>
    <p:extLst>
      <p:ext uri="{BB962C8B-B14F-4D97-AF65-F5344CB8AC3E}">
        <p14:creationId xmlns:p14="http://schemas.microsoft.com/office/powerpoint/2010/main" val="4287152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8E30BC-FE6E-44F5-A366-AE08074B89A0}"/>
              </a:ext>
            </a:extLst>
          </p:cNvPr>
          <p:cNvSpPr txBox="1"/>
          <p:nvPr/>
        </p:nvSpPr>
        <p:spPr>
          <a:xfrm>
            <a:off x="2789790" y="4476304"/>
            <a:ext cx="1104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Chromosome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A23CED-2CD5-4F74-BC77-55D623807833}"/>
              </a:ext>
            </a:extLst>
          </p:cNvPr>
          <p:cNvSpPr txBox="1"/>
          <p:nvPr/>
        </p:nvSpPr>
        <p:spPr>
          <a:xfrm rot="16200000">
            <a:off x="4481325" y="2449900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Genes (number)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728C19-D3A5-4653-8A19-699E2AF68027}"/>
              </a:ext>
            </a:extLst>
          </p:cNvPr>
          <p:cNvSpPr/>
          <p:nvPr/>
        </p:nvSpPr>
        <p:spPr>
          <a:xfrm>
            <a:off x="4696514" y="3435108"/>
            <a:ext cx="345623" cy="733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373D891-49B9-48AF-86F8-BE2AC638DB6B}"/>
              </a:ext>
            </a:extLst>
          </p:cNvPr>
          <p:cNvGrpSpPr/>
          <p:nvPr/>
        </p:nvGrpSpPr>
        <p:grpSpPr>
          <a:xfrm>
            <a:off x="4838487" y="3400194"/>
            <a:ext cx="1311598" cy="814672"/>
            <a:chOff x="8156710" y="2924502"/>
            <a:chExt cx="1311598" cy="81467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9FC9F0B-78F5-4D33-99A7-6978E5D232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56710" y="3555178"/>
              <a:ext cx="137160" cy="137160"/>
            </a:xfrm>
            <a:prstGeom prst="rect">
              <a:avLst/>
            </a:prstGeom>
            <a:solidFill>
              <a:srgbClr val="4876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D5BA33D-62B5-4C5A-BE17-E53E8C0D92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56710" y="3361376"/>
              <a:ext cx="137160" cy="137160"/>
            </a:xfrm>
            <a:prstGeom prst="rect">
              <a:avLst/>
            </a:prstGeom>
            <a:solidFill>
              <a:srgbClr val="3A5F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CF839E-9238-4D4A-991C-42662D1168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56710" y="3167573"/>
              <a:ext cx="137160" cy="137160"/>
            </a:xfrm>
            <a:prstGeom prst="rect">
              <a:avLst/>
            </a:prstGeom>
            <a:solidFill>
              <a:srgbClr val="FF45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3239B4F-868F-47E0-8091-A55DA5C3BE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56710" y="2973770"/>
              <a:ext cx="137160" cy="137160"/>
            </a:xfrm>
            <a:prstGeom prst="rect">
              <a:avLst/>
            </a:prstGeom>
            <a:solidFill>
              <a:srgbClr val="CD37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729B018-3BE3-4B66-B356-170F2F30CFBB}"/>
                </a:ext>
              </a:extLst>
            </p:cNvPr>
            <p:cNvSpPr txBox="1"/>
            <p:nvPr/>
          </p:nvSpPr>
          <p:spPr>
            <a:xfrm>
              <a:off x="8289780" y="2924502"/>
              <a:ext cx="117852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Desiccation (hyper)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71D138E-339D-4F36-A302-F02CAD330D93}"/>
                </a:ext>
              </a:extLst>
            </p:cNvPr>
            <p:cNvSpPr txBox="1"/>
            <p:nvPr/>
          </p:nvSpPr>
          <p:spPr>
            <a:xfrm>
              <a:off x="8289780" y="3121978"/>
              <a:ext cx="114005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Desiccation (hypo)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777F72B-F288-4370-BD35-490259196B4A}"/>
                </a:ext>
              </a:extLst>
            </p:cNvPr>
            <p:cNvSpPr txBox="1"/>
            <p:nvPr/>
          </p:nvSpPr>
          <p:spPr>
            <a:xfrm>
              <a:off x="8288873" y="3315780"/>
              <a:ext cx="89639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Ploidy (hyper)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92244DE-9E00-4D78-8F2C-2282790CCF7D}"/>
                </a:ext>
              </a:extLst>
            </p:cNvPr>
            <p:cNvSpPr txBox="1"/>
            <p:nvPr/>
          </p:nvSpPr>
          <p:spPr>
            <a:xfrm>
              <a:off x="8289780" y="3508342"/>
              <a:ext cx="85792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Ploidy (hypo)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78B1A5EB-2FC0-4A39-84FB-87B07B2FA6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9" r="24217" b="6448"/>
          <a:stretch/>
        </p:blipFill>
        <p:spPr>
          <a:xfrm>
            <a:off x="609385" y="890358"/>
            <a:ext cx="3949607" cy="33960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3D34B8D-F145-475B-AE57-3EB198BC71B8}"/>
              </a:ext>
            </a:extLst>
          </p:cNvPr>
          <p:cNvSpPr txBox="1"/>
          <p:nvPr/>
        </p:nvSpPr>
        <p:spPr>
          <a:xfrm rot="16200000">
            <a:off x="-248687" y="2270075"/>
            <a:ext cx="1168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DML (number)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A9D4C9-2219-4B6D-B058-26E91E561EB7}"/>
              </a:ext>
            </a:extLst>
          </p:cNvPr>
          <p:cNvSpPr txBox="1"/>
          <p:nvPr/>
        </p:nvSpPr>
        <p:spPr>
          <a:xfrm>
            <a:off x="446520" y="78473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480515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4521</TotalTime>
  <Words>114</Words>
  <Application>Microsoft Office PowerPoint</Application>
  <PresentationFormat>Custom</PresentationFormat>
  <Paragraphs>62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George</dc:creator>
  <cp:lastModifiedBy>Matthew George</cp:lastModifiedBy>
  <cp:revision>6</cp:revision>
  <dcterms:created xsi:type="dcterms:W3CDTF">2022-02-25T05:51:20Z</dcterms:created>
  <dcterms:modified xsi:type="dcterms:W3CDTF">2022-03-07T07:50:04Z</dcterms:modified>
</cp:coreProperties>
</file>