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5143500" cx="9144000"/>
  <p:notesSz cx="6858000" cy="9144000"/>
  <p:embeddedFontLst>
    <p:embeddedFont>
      <p:font typeface="Roboto"/>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Roboto-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italic.fntdata"/><Relationship Id="rId10" Type="http://schemas.openxmlformats.org/officeDocument/2006/relationships/slide" Target="slides/slide5.xml"/><Relationship Id="rId54" Type="http://schemas.openxmlformats.org/officeDocument/2006/relationships/font" Target="fonts/Roboto-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Robot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5db23533f7_1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5db23533f7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Why choose “energetic state” genes for use in the predictive model? Elastic net is a univariate regression model, meaning it can use a large predictor set to model the behavior of a *single* response variable (e.g. a gene) at a time. Due to computational requirements and the multiple testing problem, it was beneficial to choose a small set of genes as responses. When choosing genes we considered: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Biological relevance</a:t>
            </a:r>
            <a:r>
              <a:rPr lang="en">
                <a:solidFill>
                  <a:schemeClr val="dk1"/>
                </a:solidFill>
              </a:rPr>
              <a:t>: As a fundamental biological process, we know their expression is intrinsically tied to physiology. Predicting their expression may allow us to also predict physiological state.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Variability</a:t>
            </a:r>
            <a:r>
              <a:rPr lang="en">
                <a:solidFill>
                  <a:schemeClr val="dk1"/>
                </a:solidFill>
              </a:rPr>
              <a:t>: Similarly, know their expression is likely to be variable across time (supported by  supported by differential host calcification, biomass, respiration over time), which will provide more information for model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Generalizability</a:t>
            </a:r>
            <a:r>
              <a:rPr lang="en">
                <a:solidFill>
                  <a:schemeClr val="dk1"/>
                </a:solidFill>
              </a:rPr>
              <a:t>: core metabolic/energetic genes are more often highly conserved among taxa. Thus, the mechanisms of epigenetic modulation may also be generalizable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5afdbb7b02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5afdbb7b0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5abb4d685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5abb4d685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Used an elastic net regression to predict expression of these genes, using the combination of miRNA expression, lncRNA expression, and methylation state of CpG sites as a predictor.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80/20 train/test split, 50 replicates</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4be726185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4be726185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 updated plot that’s less noisy. Maybe box and whisker showing summary stats of each set of replicates? </a:t>
            </a:r>
            <a:r>
              <a:rPr lang="en">
                <a:solidFill>
                  <a:schemeClr val="dk1"/>
                </a:solidFill>
              </a:rPr>
              <a:t>Set horizontal line to be my R2 threshold. </a:t>
            </a:r>
            <a:r>
              <a:rPr lang="en"/>
              <a:t>Also double check the axis names are good and reduce gene name size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5db23533f7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5db23533f7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best-predicted genes in our model. </a:t>
            </a:r>
            <a:endParaRPr/>
          </a:p>
          <a:p>
            <a:pPr indent="0" lvl="0" marL="0" rtl="0" algn="l">
              <a:spcBef>
                <a:spcPts val="0"/>
              </a:spcBef>
              <a:spcAft>
                <a:spcPts val="0"/>
              </a:spcAft>
              <a:buNone/>
            </a:pPr>
            <a:r>
              <a:rPr lang="en"/>
              <a:t>Catalyzes a step in glycolisis, so central to glycolitic energy production. </a:t>
            </a:r>
            <a:endParaRPr/>
          </a:p>
          <a:p>
            <a:pPr indent="0" lvl="0" marL="0" rtl="0" algn="l">
              <a:spcBef>
                <a:spcPts val="0"/>
              </a:spcBef>
              <a:spcAft>
                <a:spcPts val="0"/>
              </a:spcAft>
              <a:buNone/>
            </a:pPr>
            <a:r>
              <a:rPr lang="en"/>
              <a:t>Differentially expressed in a jellyfish under short-term temperature exposure (Gamero-Mora et al. 2024)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to self, this is one of two genes that code for GAPDH, the other is FUN_025232)</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5db23533f7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5db23533f7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best-predicted genes in our model. </a:t>
            </a:r>
            <a:endParaRPr/>
          </a:p>
          <a:p>
            <a:pPr indent="0" lvl="0" marL="0" rtl="0" algn="l">
              <a:spcBef>
                <a:spcPts val="0"/>
              </a:spcBef>
              <a:spcAft>
                <a:spcPts val="0"/>
              </a:spcAft>
              <a:buNone/>
            </a:pPr>
            <a:r>
              <a:rPr lang="en"/>
              <a:t>Catalyzes a step in glycolisis, so central to glycolitic energy production. </a:t>
            </a:r>
            <a:endParaRPr/>
          </a:p>
          <a:p>
            <a:pPr indent="0" lvl="0" marL="0" rtl="0" algn="l">
              <a:spcBef>
                <a:spcPts val="0"/>
              </a:spcBef>
              <a:spcAft>
                <a:spcPts val="0"/>
              </a:spcAft>
              <a:buNone/>
            </a:pPr>
            <a:r>
              <a:rPr lang="en"/>
              <a:t>Differentially expressed in a jellyfish under short-term temperature exposure (Gamero-Mora et al. 2024)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to self, this is one of two genes that code for GAPDH, the other is FUN_025232)</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5db23533f7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5db23533f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component of circadian clock, modulating metabolic pathways in time-dependent manner. </a:t>
            </a:r>
            <a:endParaRPr/>
          </a:p>
          <a:p>
            <a:pPr indent="0" lvl="0" marL="0" rtl="0" algn="l">
              <a:spcBef>
                <a:spcPts val="0"/>
              </a:spcBef>
              <a:spcAft>
                <a:spcPts val="0"/>
              </a:spcAft>
              <a:buNone/>
            </a:pPr>
            <a:r>
              <a:rPr lang="en"/>
              <a:t>In plants, cryptochromes may be regulated by a network of miRNA and lncRNA</a:t>
            </a:r>
            <a:endParaRPr/>
          </a:p>
          <a:p>
            <a:pPr indent="0" lvl="0" marL="0" rtl="0" algn="l">
              <a:spcBef>
                <a:spcPts val="0"/>
              </a:spcBef>
              <a:spcAft>
                <a:spcPts val="0"/>
              </a:spcAft>
              <a:buNone/>
            </a:pPr>
            <a:r>
              <a:rPr lang="en"/>
              <a:t>In corals, cryptochromes are involved in photoreception, potentially influencing behavior synchronization (e.g. mass spawning)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Cluster_17173 putatively binds to 3 locations of the FUN_007022 CDS.</a:t>
            </a:r>
            <a:endParaRPr/>
          </a:p>
          <a:p>
            <a:pPr indent="0" lvl="0" marL="0" rtl="0" algn="l">
              <a:spcBef>
                <a:spcPts val="0"/>
              </a:spcBef>
              <a:spcAft>
                <a:spcPts val="0"/>
              </a:spcAft>
              <a:buNone/>
            </a:pPr>
            <a:r>
              <a:rPr lang="en"/>
              <a:t>Cluster_17173 putatively binds to 3 locations of lncRNA_5655</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5db23533f7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5db23533f7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component of circadian clock, modulating metabolic pathways in time-dependent manner. </a:t>
            </a:r>
            <a:endParaRPr/>
          </a:p>
          <a:p>
            <a:pPr indent="0" lvl="0" marL="0" rtl="0" algn="l">
              <a:spcBef>
                <a:spcPts val="0"/>
              </a:spcBef>
              <a:spcAft>
                <a:spcPts val="0"/>
              </a:spcAft>
              <a:buNone/>
            </a:pPr>
            <a:r>
              <a:rPr lang="en"/>
              <a:t>In plants, cryptochromes may be regulated by a network of miRNA and lncRNA</a:t>
            </a:r>
            <a:endParaRPr/>
          </a:p>
          <a:p>
            <a:pPr indent="0" lvl="0" marL="0" rtl="0" algn="l">
              <a:spcBef>
                <a:spcPts val="0"/>
              </a:spcBef>
              <a:spcAft>
                <a:spcPts val="0"/>
              </a:spcAft>
              <a:buNone/>
            </a:pPr>
            <a:r>
              <a:rPr lang="en"/>
              <a:t>In corals, cryptochromes are involved in photoreception, potentially influencing behavior synchronization (e.g. mass spawning)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Cluster_17173 putatively binds to 3 locations of the FUN_007022 CDS.</a:t>
            </a:r>
            <a:endParaRPr/>
          </a:p>
          <a:p>
            <a:pPr indent="0" lvl="0" marL="0" rtl="0" algn="l">
              <a:spcBef>
                <a:spcPts val="0"/>
              </a:spcBef>
              <a:spcAft>
                <a:spcPts val="0"/>
              </a:spcAft>
              <a:buNone/>
            </a:pPr>
            <a:r>
              <a:rPr lang="en"/>
              <a:t>Cluster_17173 putatively binds to 3 locations of lncRNA_5655</a:t>
            </a:r>
            <a:endParaRPr/>
          </a:p>
          <a:p>
            <a:pPr indent="0" lvl="0" marL="0" rtl="0" algn="l">
              <a:spcBef>
                <a:spcPts val="0"/>
              </a:spcBef>
              <a:spcAft>
                <a:spcPts val="0"/>
              </a:spcAft>
              <a:buNone/>
            </a:pPr>
            <a:r>
              <a:rPr lang="en"/>
              <a:t>CpG_ntLink_6_20064374 sits in intron of a reverse transcriptase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5db23533f7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5db23533f7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component of circadian clock, modulating metabolic pathways in time-dependent manner. </a:t>
            </a:r>
            <a:endParaRPr/>
          </a:p>
          <a:p>
            <a:pPr indent="0" lvl="0" marL="0" rtl="0" algn="l">
              <a:spcBef>
                <a:spcPts val="0"/>
              </a:spcBef>
              <a:spcAft>
                <a:spcPts val="0"/>
              </a:spcAft>
              <a:buNone/>
            </a:pPr>
            <a:r>
              <a:rPr lang="en"/>
              <a:t>In plants, cryptochromes may be regulated by a network of miRNA and lncRNA</a:t>
            </a:r>
            <a:endParaRPr/>
          </a:p>
          <a:p>
            <a:pPr indent="0" lvl="0" marL="0" rtl="0" algn="l">
              <a:spcBef>
                <a:spcPts val="0"/>
              </a:spcBef>
              <a:spcAft>
                <a:spcPts val="0"/>
              </a:spcAft>
              <a:buNone/>
            </a:pPr>
            <a:r>
              <a:rPr lang="en"/>
              <a:t>In corals, cryptochromes are involved in photoreception, potentially influencing behavior synchronization (e.g. mass spawning)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Cluster_17173 putatively binds to 3 locations of the FUN_007022 CDS.</a:t>
            </a:r>
            <a:endParaRPr/>
          </a:p>
          <a:p>
            <a:pPr indent="0" lvl="0" marL="0" rtl="0" algn="l">
              <a:spcBef>
                <a:spcPts val="0"/>
              </a:spcBef>
              <a:spcAft>
                <a:spcPts val="0"/>
              </a:spcAft>
              <a:buNone/>
            </a:pPr>
            <a:r>
              <a:rPr lang="en"/>
              <a:t>Cluster_17173 putatively binds to 3 locations of lncRNA_5655</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5db23533f7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5db23533f7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component of circadian clock, modulating metabolic pathways in time-dependent manner. </a:t>
            </a:r>
            <a:endParaRPr/>
          </a:p>
          <a:p>
            <a:pPr indent="0" lvl="0" marL="0" rtl="0" algn="l">
              <a:spcBef>
                <a:spcPts val="0"/>
              </a:spcBef>
              <a:spcAft>
                <a:spcPts val="0"/>
              </a:spcAft>
              <a:buNone/>
            </a:pPr>
            <a:r>
              <a:rPr lang="en"/>
              <a:t>In plants, cryptochromes may be regulated by a network of miRNA and lncRNA</a:t>
            </a:r>
            <a:endParaRPr/>
          </a:p>
          <a:p>
            <a:pPr indent="0" lvl="0" marL="0" rtl="0" algn="l">
              <a:spcBef>
                <a:spcPts val="0"/>
              </a:spcBef>
              <a:spcAft>
                <a:spcPts val="0"/>
              </a:spcAft>
              <a:buNone/>
            </a:pPr>
            <a:r>
              <a:rPr lang="en"/>
              <a:t>In corals, cryptochromes are involved in photoreception, potentially influencing behavior synchronization (e.g. mass spawning)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Cluster_17173 putatively binds to 3 locations of the FUN_007022 CDS.</a:t>
            </a:r>
            <a:endParaRPr/>
          </a:p>
          <a:p>
            <a:pPr indent="0" lvl="0" marL="0" rtl="0" algn="l">
              <a:spcBef>
                <a:spcPts val="0"/>
              </a:spcBef>
              <a:spcAft>
                <a:spcPts val="0"/>
              </a:spcAft>
              <a:buNone/>
            </a:pPr>
            <a:r>
              <a:rPr lang="en"/>
              <a:t>Cluster_17173 putatively binds to 3 locations of lncRNA_5655</a:t>
            </a:r>
            <a:endParaRPr/>
          </a:p>
          <a:p>
            <a:pPr indent="0" lvl="0" marL="0" rtl="0" algn="l">
              <a:spcBef>
                <a:spcPts val="0"/>
              </a:spcBef>
              <a:spcAft>
                <a:spcPts val="0"/>
              </a:spcAft>
              <a:buNone/>
            </a:pPr>
            <a:r>
              <a:rPr lang="en"/>
              <a:t>CpG_ntLink_6_20064374 sits in intron of a reverse transcriptase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4be726185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4be726185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Predict how environmental change will affect organisms/populations</a:t>
            </a:r>
            <a:endParaRPr/>
          </a:p>
          <a:p>
            <a:pPr indent="0" lvl="0" marL="0" rtl="0" algn="l">
              <a:spcBef>
                <a:spcPts val="0"/>
              </a:spcBef>
              <a:spcAft>
                <a:spcPts val="0"/>
              </a:spcAft>
              <a:buNone/>
            </a:pPr>
            <a:r>
              <a:rPr lang="en"/>
              <a:t>Identify populations/ecosystems most at risk</a:t>
            </a:r>
            <a:endParaRPr/>
          </a:p>
          <a:p>
            <a:pPr indent="0" lvl="0" marL="0" rtl="0" algn="l">
              <a:spcBef>
                <a:spcPts val="0"/>
              </a:spcBef>
              <a:spcAft>
                <a:spcPts val="0"/>
              </a:spcAft>
              <a:buNone/>
            </a:pPr>
            <a:r>
              <a:rPr lang="en"/>
              <a:t>Inform management decisions</a:t>
            </a:r>
            <a:endParaRPr/>
          </a:p>
          <a:p>
            <a:pPr indent="0" lvl="0" marL="0" rtl="0" algn="l">
              <a:spcBef>
                <a:spcPts val="0"/>
              </a:spcBef>
              <a:spcAft>
                <a:spcPts val="0"/>
              </a:spcAft>
              <a:buNone/>
            </a:pPr>
            <a:r>
              <a:rPr lang="en"/>
              <a:t>Interventions</a:t>
            </a:r>
            <a:endParaRPr/>
          </a:p>
          <a:p>
            <a:pPr indent="0" lvl="0" marL="0" rtl="0" algn="l">
              <a:spcBef>
                <a:spcPts val="0"/>
              </a:spcBef>
              <a:spcAft>
                <a:spcPts val="0"/>
              </a:spcAft>
              <a:buNone/>
            </a:pPr>
            <a:r>
              <a:rPr lang="en"/>
              <a:t>Protections</a:t>
            </a:r>
            <a:endParaRPr/>
          </a:p>
          <a:p>
            <a:pPr indent="0" lvl="0" marL="0" rtl="0" algn="l">
              <a:spcBef>
                <a:spcPts val="0"/>
              </a:spcBef>
              <a:spcAft>
                <a:spcPts val="0"/>
              </a:spcAft>
              <a:buNone/>
            </a:pPr>
            <a:r>
              <a:rPr lang="en"/>
              <a:t>etc.</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5db23533f7_1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5db23533f7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rate-limiting enzyme that catalyzes a step of gluconeogenesis, essential to maintaining glucose levels during fasting.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corals, the PEPCK pathway has been identified as a potential carbon fixation pathway within coral hosts to supplement other CO2 concentrating mechanisms, used to accumulate dissolved organic carbon in service of their symbionts. (Zhang et al., 2024)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PEPCK is also differentially expressed under heat stress and bleaching (e.g., Kenkel et al. 2013, Lee et al. 2018, Kenkel et al. 2014), which suggests its involvement in compensating for loss of symbiont-derived nutrients.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Multiple classes of ncRNA have recently been identified as putative regulators of glucose metabolism, in which phosphoenolpyruvate carboxykinase plays a key role (e.g., Lai et al., 2020)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Cluster_5516 putatively binds to FUN_035467 in the 5UTR, but not to any of its top lncRNA predictors</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5db23533f7_1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5db23533f7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general, tumor necrosis factors (TNFs) play a role in apoptosis, and are associated with immune response and cellular stress response. </a:t>
            </a:r>
            <a:endParaRPr/>
          </a:p>
          <a:p>
            <a:pPr indent="0" lvl="0" marL="0" rtl="0" algn="l">
              <a:spcBef>
                <a:spcPts val="0"/>
              </a:spcBef>
              <a:spcAft>
                <a:spcPts val="0"/>
              </a:spcAft>
              <a:buNone/>
            </a:pPr>
            <a:r>
              <a:rPr lang="en"/>
              <a:t>TRAF2, specifically, suppresses apoptosis and necroptosis (Petersen et al. 2015) In humans, dysregulation of TNFs and TRAFs is implicated in several cancer types. </a:t>
            </a:r>
            <a:endParaRPr/>
          </a:p>
          <a:p>
            <a:pPr indent="0" lvl="0" marL="0" rtl="0" algn="l">
              <a:spcBef>
                <a:spcPts val="0"/>
              </a:spcBef>
              <a:spcAft>
                <a:spcPts val="0"/>
              </a:spcAft>
              <a:buNone/>
            </a:pPr>
            <a:r>
              <a:rPr lang="en"/>
              <a:t>TRAF2 has also been implicated as part of an immune regulation network that is modulated by both miRNA and lncRNA (Ebrahimi &amp; Golestani 2021).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Acropora hyacinthus, TNF receptor-associated factor 2 is downregulated in response to bleaching (Barshis et al., 2013).</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5db23533f7_1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5db23533f7_1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5db23533f7_1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5db23533f7_1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5db23533f7_1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5db23533f7_1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5afdbb7b0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5afdbb7b0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5afdbb7b0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5afdbb7b0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5abb4d6850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5abb4d6850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5db23533f7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5db23533f7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Should check proportional distribution of bindings to 3UTR, CDS, and 5UTR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5db23533f7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5db23533f7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Should check proportional distribution of bindings to 3UTR, CDS, and 5UTR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5172c90ff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5172c90ff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“Root” audience w this figure as a reference throughout talk of which mechanism were discussing</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53315f7ec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53315f7ec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Elastic Net regression combines penalities from both the Lasso and Ridge regression methods, combining their strengths. Long story short, Elastic Net Regression can effectively handle high-dimensional, correlated data, while procducing stable but interpretable models</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5abb4d6850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5abb4d6850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Why choose “energetic state” genes for use in the predictive model? Elastic net is a univariate regression model, meaning it can use a large predictor set to model the behavior of a *single* response variable (e.g. a gene) at a time. Due to </a:t>
            </a:r>
            <a:r>
              <a:rPr lang="en">
                <a:solidFill>
                  <a:schemeClr val="dk1"/>
                </a:solidFill>
              </a:rPr>
              <a:t>computational</a:t>
            </a:r>
            <a:r>
              <a:rPr lang="en">
                <a:solidFill>
                  <a:schemeClr val="dk1"/>
                </a:solidFill>
              </a:rPr>
              <a:t> requirements and the multiple testing problem, it was beneficial to choose a small set of genes as responses. When choosing genes we considered: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Biological relevance</a:t>
            </a:r>
            <a:r>
              <a:rPr lang="en">
                <a:solidFill>
                  <a:schemeClr val="dk1"/>
                </a:solidFill>
              </a:rPr>
              <a:t>: As a fundamental biological process, we know their expression is intrinsically tied to physiology. Predicting their expression may allow us to also predict physiological state.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Variability</a:t>
            </a:r>
            <a:r>
              <a:rPr lang="en">
                <a:solidFill>
                  <a:schemeClr val="dk1"/>
                </a:solidFill>
              </a:rPr>
              <a:t>: Similarly, know their expression is likely to be variable across time (supported by  supported by differential host calcification, biomass, respiration over time), which will provide more information for model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Generalizability</a:t>
            </a:r>
            <a:r>
              <a:rPr lang="en">
                <a:solidFill>
                  <a:schemeClr val="dk1"/>
                </a:solidFill>
              </a:rPr>
              <a:t>: core metabolic/energetic genes are more often highly conserved among taxa. Thus, the mechanisms of epigenetic modulation may also be generalizable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4be72618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4be72618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the climate crisis progress, relatively unchecked, there is a growing need to understand how organisms respond to environmental change</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5abb4d6850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5abb4d6850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I’m going to show the expression patterns, make sure the legend shows features in  same order as importance plot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5abb4d6850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5abb4d6850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I’m going to show the expression patterns, make sure the legend shows features in  same order as importance plot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5abb4d6850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5abb4d6850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I’m going to show the expression patterns, make sure the legend shows features in  same order as importance plot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5abb4d6850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5abb4d6850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I’m going to show the expression patterns, make sure the legend shows features in  same order as importance plot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5afdbb7b0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5afdbb7b0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5bde44a7d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5bde44a7d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I’m going to show the expression patterns, make sure the legend shows features in  same order as importance plot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5bde44a7d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5bde44a7d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I’m going to show the expression patterns, make sure the legend shows features in  same order as importance plot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5d11c8de1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5d11c8de1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“Root” audience w this figure as a reference throughout talk of which mechanism were discussing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5bde44a7d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5bde44a7d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I’m going to show the expression patterns, make sure the legend shows features in  same order as importance plot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5bde44a7d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5bde44a7d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I’m going to show the expression patterns, make sure the legend shows features in  same order as importance plot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5bde44a7d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5bde44a7d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best-predicted genes in our model. </a:t>
            </a:r>
            <a:endParaRPr/>
          </a:p>
          <a:p>
            <a:pPr indent="0" lvl="0" marL="0" rtl="0" algn="l">
              <a:spcBef>
                <a:spcPts val="0"/>
              </a:spcBef>
              <a:spcAft>
                <a:spcPts val="0"/>
              </a:spcAft>
              <a:buNone/>
            </a:pPr>
            <a:r>
              <a:rPr lang="en"/>
              <a:t>Catalyzes a step in glycolisis, so central to glycolitic energy production. </a:t>
            </a:r>
            <a:endParaRPr/>
          </a:p>
          <a:p>
            <a:pPr indent="0" lvl="0" marL="0" rtl="0" algn="l">
              <a:spcBef>
                <a:spcPts val="0"/>
              </a:spcBef>
              <a:spcAft>
                <a:spcPts val="0"/>
              </a:spcAft>
              <a:buNone/>
            </a:pPr>
            <a:r>
              <a:rPr lang="en"/>
              <a:t>Differentially expressed in a jellyfish under short-term temperature exposure (Gamero-Mora et al. 2024)</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5abb4d6850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5abb4d6850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component of circadian clock, modulating metabolic pathways in time-dependent manner. </a:t>
            </a:r>
            <a:endParaRPr/>
          </a:p>
          <a:p>
            <a:pPr indent="0" lvl="0" marL="0" rtl="0" algn="l">
              <a:spcBef>
                <a:spcPts val="0"/>
              </a:spcBef>
              <a:spcAft>
                <a:spcPts val="0"/>
              </a:spcAft>
              <a:buNone/>
            </a:pPr>
            <a:r>
              <a:rPr lang="en"/>
              <a:t>In plants, cryptochromes may be regulated by a network of miRNA and lncRNA</a:t>
            </a:r>
            <a:endParaRPr/>
          </a:p>
          <a:p>
            <a:pPr indent="0" lvl="0" marL="0" rtl="0" algn="l">
              <a:spcBef>
                <a:spcPts val="0"/>
              </a:spcBef>
              <a:spcAft>
                <a:spcPts val="0"/>
              </a:spcAft>
              <a:buNone/>
            </a:pPr>
            <a:r>
              <a:rPr lang="en"/>
              <a:t>In corals, cryptochromes are involved in photoreception, potentially influencing behavior synchronization (e.g. mass spawning)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Cluster_17173 putatively binds to 3 locations of the FUN_007022 CDS.</a:t>
            </a:r>
            <a:endParaRPr/>
          </a:p>
          <a:p>
            <a:pPr indent="0" lvl="0" marL="0" rtl="0" algn="l">
              <a:spcBef>
                <a:spcPts val="0"/>
              </a:spcBef>
              <a:spcAft>
                <a:spcPts val="0"/>
              </a:spcAft>
              <a:buNone/>
            </a:pPr>
            <a:r>
              <a:rPr lang="en"/>
              <a:t>Cluster_17173 putatively binds to 3 locations of lncRNA_5655</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5bde44a7d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5bde44a7d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rate-limiting enzyme that catalyzes a step of gluconeogenesis, essential to maintaining glucose levels during fasting.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corals, the PEPCK pathway has been identified as a potential carbon fixation pathway within coral hosts to supplement other CO2 concentrating mechanisms, used to accumulate dissolved organic carbon in service of their symbionts. (Zhang et al., 2024)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PEPCK is also differentially expressed under heat stress and bleaching (e.g., Kenkel et al. 2013, Lee et al. 2018, Kenkel et al. 2014), which suggests its involvement in compensating for loss of symbiont-derived nutrients.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Multiple classes of ncRNA have recently been identified as putative regulators of glucose metabolism, in which phosphoenolpyruvate carboxykinase plays a key role (e.g., Lai et al., 2020)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Cluster_5516 putatively binds to FUN_035467 in the 5UTR, but not to any of its top lncRNA predictors</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5d11c8de1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35d11c8de1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general, tumor necrosis factors (TNFs) play a role in apoptosis, and are associated with immune response and cellular stress response. </a:t>
            </a:r>
            <a:endParaRPr/>
          </a:p>
          <a:p>
            <a:pPr indent="0" lvl="0" marL="0" rtl="0" algn="l">
              <a:spcBef>
                <a:spcPts val="0"/>
              </a:spcBef>
              <a:spcAft>
                <a:spcPts val="0"/>
              </a:spcAft>
              <a:buNone/>
            </a:pPr>
            <a:r>
              <a:rPr lang="en"/>
              <a:t>TRAF2, specifically, suppresses apoptosis and necroptosis (Petersen et al. 2015) In humans, dysregulation of TNFs and TRAFs is implicated in several cancer types. </a:t>
            </a:r>
            <a:endParaRPr/>
          </a:p>
          <a:p>
            <a:pPr indent="0" lvl="0" marL="0" rtl="0" algn="l">
              <a:spcBef>
                <a:spcPts val="0"/>
              </a:spcBef>
              <a:spcAft>
                <a:spcPts val="0"/>
              </a:spcAft>
              <a:buNone/>
            </a:pPr>
            <a:r>
              <a:rPr lang="en"/>
              <a:t>TRAF2 has also been implicated as part of an immune regulation network that is modulated by both miRNA and lncRNA (Ebrahimi &amp; Golestani 2021).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Acropora hyacinthus, TNF receptor-associated factor 2 is downregulated in response to bleaching (Barshis et al., 2013).</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36433b6a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36433b6a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component of circadian clock, modulating metabolic pathways in time-dependent manner. </a:t>
            </a:r>
            <a:endParaRPr/>
          </a:p>
          <a:p>
            <a:pPr indent="0" lvl="0" marL="0" rtl="0" algn="l">
              <a:spcBef>
                <a:spcPts val="0"/>
              </a:spcBef>
              <a:spcAft>
                <a:spcPts val="0"/>
              </a:spcAft>
              <a:buNone/>
            </a:pPr>
            <a:r>
              <a:rPr lang="en"/>
              <a:t>In plants, cryptochromes may be regulated by a network of miRNA and lncRNA</a:t>
            </a:r>
            <a:endParaRPr/>
          </a:p>
          <a:p>
            <a:pPr indent="0" lvl="0" marL="0" rtl="0" algn="l">
              <a:spcBef>
                <a:spcPts val="0"/>
              </a:spcBef>
              <a:spcAft>
                <a:spcPts val="0"/>
              </a:spcAft>
              <a:buNone/>
            </a:pPr>
            <a:r>
              <a:rPr lang="en"/>
              <a:t>In corals, cryptochromes are involved in photoreception, potentially influencing behavior synchronization (e.g. mass spawning)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Cluster_17173 putatively binds to 3 locations of the FUN_007022 CDS.</a:t>
            </a:r>
            <a:endParaRPr/>
          </a:p>
          <a:p>
            <a:pPr indent="0" lvl="0" marL="0" rtl="0" algn="l">
              <a:spcBef>
                <a:spcPts val="0"/>
              </a:spcBef>
              <a:spcAft>
                <a:spcPts val="0"/>
              </a:spcAft>
              <a:buNone/>
            </a:pPr>
            <a:r>
              <a:rPr lang="en"/>
              <a:t>Cluster_17173 putatively binds to 3 locations of lncRNA_5655</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5afdbb7b0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5afdbb7b0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5afdbb7b02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5afdbb7b02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5d11c8de1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5d11c8de1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“Root” audience w this figure as a reference throughout talk of which mechanism were discussing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5bde44a7d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5bde44a7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5db23533f7_1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5db23533f7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“Root” audience w this figure as a reference throughout talk of which mechanism were discussing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5db23533f7_1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5db23533f7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“Root” audience w this figure as a reference throughout talk of which mechanism were discussing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53.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29.png"/><Relationship Id="rId13" Type="http://schemas.openxmlformats.org/officeDocument/2006/relationships/image" Target="../media/image27.png"/><Relationship Id="rId12"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7.png"/><Relationship Id="rId4" Type="http://schemas.openxmlformats.org/officeDocument/2006/relationships/image" Target="../media/image31.png"/><Relationship Id="rId9" Type="http://schemas.openxmlformats.org/officeDocument/2006/relationships/image" Target="../media/image25.png"/><Relationship Id="rId5" Type="http://schemas.openxmlformats.org/officeDocument/2006/relationships/image" Target="../media/image33.png"/><Relationship Id="rId6" Type="http://schemas.openxmlformats.org/officeDocument/2006/relationships/image" Target="../media/image24.png"/><Relationship Id="rId7" Type="http://schemas.openxmlformats.org/officeDocument/2006/relationships/image" Target="../media/image30.png"/><Relationship Id="rId8"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2.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6.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8.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2.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480">
                <a:solidFill>
                  <a:schemeClr val="lt1"/>
                </a:solidFill>
              </a:rPr>
              <a:t>Developing an integrated approach for multiomic epigenetic analyses</a:t>
            </a:r>
            <a:endParaRPr sz="3480"/>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b="1" lang="en">
                <a:solidFill>
                  <a:schemeClr val="accent2"/>
                </a:solidFill>
              </a:rPr>
              <a:t>Kathleen M. Durkin</a:t>
            </a:r>
            <a:r>
              <a:rPr lang="en">
                <a:solidFill>
                  <a:schemeClr val="accent2"/>
                </a:solidFill>
              </a:rPr>
              <a:t>, J. Ashey, S. White, A.S. Huffmyer, Z. Dellaert, J. Rodriguez Casariego, Z. Bengtsson, D.M. Becker, J. Eirin-Lopez, H.M. Putnam, S.B. Roberts</a:t>
            </a:r>
            <a:endParaRPr>
              <a:solidFill>
                <a:schemeClr val="accent2"/>
              </a:solidFill>
            </a:endParaRPr>
          </a:p>
          <a:p>
            <a:pPr indent="0" lvl="0" marL="0" rtl="0" algn="ctr">
              <a:spcBef>
                <a:spcPts val="0"/>
              </a:spcBef>
              <a:spcAft>
                <a:spcPts val="0"/>
              </a:spcAft>
              <a:buNone/>
            </a:pPr>
            <a:r>
              <a:t/>
            </a:r>
            <a:endParaRPr>
              <a:solidFill>
                <a:schemeClr val="accen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A23"/>
        </a:solidFill>
      </p:bgPr>
    </p:bg>
    <p:spTree>
      <p:nvGrpSpPr>
        <p:cNvPr id="143" name="Shape 143"/>
        <p:cNvGrpSpPr/>
        <p:nvPr/>
      </p:nvGrpSpPr>
      <p:grpSpPr>
        <a:xfrm>
          <a:off x="0" y="0"/>
          <a:ext cx="0" cy="0"/>
          <a:chOff x="0" y="0"/>
          <a:chExt cx="0" cy="0"/>
        </a:xfrm>
      </p:grpSpPr>
      <p:sp>
        <p:nvSpPr>
          <p:cNvPr id="144" name="Google Shape;144;p22"/>
          <p:cNvSpPr txBox="1"/>
          <p:nvPr>
            <p:ph type="title"/>
          </p:nvPr>
        </p:nvSpPr>
        <p:spPr>
          <a:xfrm>
            <a:off x="0" y="0"/>
            <a:ext cx="914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Biological Hypotheses</a:t>
            </a:r>
            <a:endParaRPr b="1">
              <a:solidFill>
                <a:schemeClr val="lt1"/>
              </a:solidFill>
            </a:endParaRPr>
          </a:p>
        </p:txBody>
      </p:sp>
      <p:grpSp>
        <p:nvGrpSpPr>
          <p:cNvPr id="145" name="Google Shape;145;p22"/>
          <p:cNvGrpSpPr/>
          <p:nvPr/>
        </p:nvGrpSpPr>
        <p:grpSpPr>
          <a:xfrm>
            <a:off x="4416983" y="248742"/>
            <a:ext cx="4727353" cy="4718547"/>
            <a:chOff x="5290600" y="1963550"/>
            <a:chExt cx="3853401" cy="3285439"/>
          </a:xfrm>
        </p:grpSpPr>
        <p:pic>
          <p:nvPicPr>
            <p:cNvPr id="146" name="Google Shape;146;p22" title="Moorea_vue_par_Sentinel_2_(cropped).jpg"/>
            <p:cNvPicPr preferRelativeResize="0"/>
            <p:nvPr/>
          </p:nvPicPr>
          <p:blipFill>
            <a:blip r:embed="rId3">
              <a:alphaModFix/>
            </a:blip>
            <a:stretch>
              <a:fillRect/>
            </a:stretch>
          </p:blipFill>
          <p:spPr>
            <a:xfrm>
              <a:off x="5290600" y="1963550"/>
              <a:ext cx="3853401" cy="3285439"/>
            </a:xfrm>
            <a:prstGeom prst="rect">
              <a:avLst/>
            </a:prstGeom>
            <a:noFill/>
            <a:ln>
              <a:noFill/>
            </a:ln>
          </p:spPr>
        </p:pic>
        <p:sp>
          <p:nvSpPr>
            <p:cNvPr id="147" name="Google Shape;147;p22"/>
            <p:cNvSpPr/>
            <p:nvPr/>
          </p:nvSpPr>
          <p:spPr>
            <a:xfrm>
              <a:off x="6256875" y="2485325"/>
              <a:ext cx="197100" cy="174900"/>
            </a:xfrm>
            <a:prstGeom prst="star5">
              <a:avLst>
                <a:gd fmla="val 19098" name="adj"/>
                <a:gd fmla="val 105146" name="hf"/>
                <a:gd fmla="val 110557" name="vf"/>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p22"/>
            <p:cNvSpPr/>
            <p:nvPr/>
          </p:nvSpPr>
          <p:spPr>
            <a:xfrm>
              <a:off x="7742175" y="2294825"/>
              <a:ext cx="197100" cy="174900"/>
            </a:xfrm>
            <a:prstGeom prst="star5">
              <a:avLst>
                <a:gd fmla="val 19098" name="adj"/>
                <a:gd fmla="val 105146" name="hf"/>
                <a:gd fmla="val 110557" name="vf"/>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49" name="Google Shape;149;p22"/>
          <p:cNvSpPr txBox="1"/>
          <p:nvPr>
            <p:ph idx="1" type="body"/>
          </p:nvPr>
        </p:nvSpPr>
        <p:spPr>
          <a:xfrm>
            <a:off x="156225" y="1166750"/>
            <a:ext cx="4580700" cy="13569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2000">
                <a:solidFill>
                  <a:schemeClr val="lt1"/>
                </a:solidFill>
              </a:rPr>
              <a:t>A subset of epigenetic features (i.e. </a:t>
            </a:r>
            <a:r>
              <a:rPr i="1" lang="en" sz="2000">
                <a:solidFill>
                  <a:schemeClr val="lt1"/>
                </a:solidFill>
              </a:rPr>
              <a:t>noncoding RNA and DNA methylation</a:t>
            </a:r>
            <a:r>
              <a:rPr lang="en" sz="2000">
                <a:solidFill>
                  <a:schemeClr val="lt1"/>
                </a:solidFill>
              </a:rPr>
              <a:t>) regulate expression of genes that contribute to energetic processes.</a:t>
            </a:r>
            <a:endParaRPr sz="20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A23"/>
        </a:solidFill>
      </p:bgPr>
    </p:bg>
    <p:spTree>
      <p:nvGrpSpPr>
        <p:cNvPr id="153" name="Shape 153"/>
        <p:cNvGrpSpPr/>
        <p:nvPr/>
      </p:nvGrpSpPr>
      <p:grpSpPr>
        <a:xfrm>
          <a:off x="0" y="0"/>
          <a:ext cx="0" cy="0"/>
          <a:chOff x="0" y="0"/>
          <a:chExt cx="0" cy="0"/>
        </a:xfrm>
      </p:grpSpPr>
      <p:sp>
        <p:nvSpPr>
          <p:cNvPr id="154" name="Google Shape;154;p23"/>
          <p:cNvSpPr txBox="1"/>
          <p:nvPr>
            <p:ph type="title"/>
          </p:nvPr>
        </p:nvSpPr>
        <p:spPr>
          <a:xfrm>
            <a:off x="0" y="0"/>
            <a:ext cx="914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Experimental System </a:t>
            </a:r>
            <a:endParaRPr>
              <a:solidFill>
                <a:schemeClr val="lt1"/>
              </a:solidFill>
            </a:endParaRPr>
          </a:p>
        </p:txBody>
      </p:sp>
      <p:grpSp>
        <p:nvGrpSpPr>
          <p:cNvPr id="155" name="Google Shape;155;p23"/>
          <p:cNvGrpSpPr/>
          <p:nvPr/>
        </p:nvGrpSpPr>
        <p:grpSpPr>
          <a:xfrm>
            <a:off x="4416983" y="248742"/>
            <a:ext cx="4727353" cy="4718547"/>
            <a:chOff x="5290600" y="1963550"/>
            <a:chExt cx="3853401" cy="3285439"/>
          </a:xfrm>
        </p:grpSpPr>
        <p:pic>
          <p:nvPicPr>
            <p:cNvPr id="156" name="Google Shape;156;p23" title="Moorea_vue_par_Sentinel_2_(cropped).jpg"/>
            <p:cNvPicPr preferRelativeResize="0"/>
            <p:nvPr/>
          </p:nvPicPr>
          <p:blipFill>
            <a:blip r:embed="rId3">
              <a:alphaModFix/>
            </a:blip>
            <a:stretch>
              <a:fillRect/>
            </a:stretch>
          </p:blipFill>
          <p:spPr>
            <a:xfrm>
              <a:off x="5290600" y="1963550"/>
              <a:ext cx="3853401" cy="3285439"/>
            </a:xfrm>
            <a:prstGeom prst="rect">
              <a:avLst/>
            </a:prstGeom>
            <a:noFill/>
            <a:ln>
              <a:noFill/>
            </a:ln>
          </p:spPr>
        </p:pic>
        <p:sp>
          <p:nvSpPr>
            <p:cNvPr id="157" name="Google Shape;157;p23"/>
            <p:cNvSpPr/>
            <p:nvPr/>
          </p:nvSpPr>
          <p:spPr>
            <a:xfrm>
              <a:off x="6256875" y="2485325"/>
              <a:ext cx="197100" cy="174900"/>
            </a:xfrm>
            <a:prstGeom prst="star5">
              <a:avLst>
                <a:gd fmla="val 19098" name="adj"/>
                <a:gd fmla="val 105146" name="hf"/>
                <a:gd fmla="val 110557" name="vf"/>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 name="Google Shape;158;p23"/>
            <p:cNvSpPr/>
            <p:nvPr/>
          </p:nvSpPr>
          <p:spPr>
            <a:xfrm>
              <a:off x="7742175" y="2294825"/>
              <a:ext cx="197100" cy="174900"/>
            </a:xfrm>
            <a:prstGeom prst="star5">
              <a:avLst>
                <a:gd fmla="val 19098" name="adj"/>
                <a:gd fmla="val 105146" name="hf"/>
                <a:gd fmla="val 110557" name="vf"/>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59" name="Google Shape;159;p23"/>
          <p:cNvGrpSpPr/>
          <p:nvPr/>
        </p:nvGrpSpPr>
        <p:grpSpPr>
          <a:xfrm>
            <a:off x="2246025" y="975700"/>
            <a:ext cx="5224850" cy="3891025"/>
            <a:chOff x="2246025" y="975700"/>
            <a:chExt cx="5224850" cy="3891025"/>
          </a:xfrm>
        </p:grpSpPr>
        <p:pic>
          <p:nvPicPr>
            <p:cNvPr id="160" name="Google Shape;160;p23"/>
            <p:cNvPicPr preferRelativeResize="0"/>
            <p:nvPr/>
          </p:nvPicPr>
          <p:blipFill rotWithShape="1">
            <a:blip r:embed="rId4">
              <a:alphaModFix/>
            </a:blip>
            <a:srcRect b="1265" l="0" r="67013" t="69243"/>
            <a:stretch/>
          </p:blipFill>
          <p:spPr>
            <a:xfrm>
              <a:off x="2246025" y="3269800"/>
              <a:ext cx="3133900" cy="1596925"/>
            </a:xfrm>
            <a:prstGeom prst="rect">
              <a:avLst/>
            </a:prstGeom>
            <a:noFill/>
            <a:ln cap="flat" cmpd="sng" w="19050">
              <a:solidFill>
                <a:schemeClr val="accent5"/>
              </a:solidFill>
              <a:prstDash val="solid"/>
              <a:round/>
              <a:headEnd len="sm" w="sm" type="none"/>
              <a:tailEnd len="sm" w="sm" type="none"/>
            </a:ln>
          </p:spPr>
        </p:pic>
        <p:cxnSp>
          <p:nvCxnSpPr>
            <p:cNvPr id="161" name="Google Shape;161;p23"/>
            <p:cNvCxnSpPr>
              <a:stCxn id="157" idx="2"/>
              <a:endCxn id="160" idx="0"/>
            </p:cNvCxnSpPr>
            <p:nvPr/>
          </p:nvCxnSpPr>
          <p:spPr>
            <a:xfrm flipH="1">
              <a:off x="3812890" y="1249306"/>
              <a:ext cx="1835700" cy="2020500"/>
            </a:xfrm>
            <a:prstGeom prst="straightConnector1">
              <a:avLst/>
            </a:prstGeom>
            <a:noFill/>
            <a:ln cap="flat" cmpd="sng" w="19050">
              <a:solidFill>
                <a:schemeClr val="accent5"/>
              </a:solidFill>
              <a:prstDash val="solid"/>
              <a:round/>
              <a:headEnd len="med" w="med" type="none"/>
              <a:tailEnd len="med" w="med" type="none"/>
            </a:ln>
          </p:spPr>
        </p:cxnSp>
        <p:cxnSp>
          <p:nvCxnSpPr>
            <p:cNvPr id="162" name="Google Shape;162;p23"/>
            <p:cNvCxnSpPr>
              <a:endCxn id="160" idx="0"/>
            </p:cNvCxnSpPr>
            <p:nvPr/>
          </p:nvCxnSpPr>
          <p:spPr>
            <a:xfrm flipH="1">
              <a:off x="3812975" y="975700"/>
              <a:ext cx="3657900" cy="2294100"/>
            </a:xfrm>
            <a:prstGeom prst="straightConnector1">
              <a:avLst/>
            </a:prstGeom>
            <a:noFill/>
            <a:ln cap="flat" cmpd="sng" w="19050">
              <a:solidFill>
                <a:schemeClr val="accent5"/>
              </a:solidFill>
              <a:prstDash val="solid"/>
              <a:round/>
              <a:headEnd len="med" w="med" type="none"/>
              <a:tailEnd len="med" w="med" type="none"/>
            </a:ln>
          </p:spPr>
        </p:cxnSp>
      </p:grpSp>
      <p:sp>
        <p:nvSpPr>
          <p:cNvPr id="163" name="Google Shape;163;p23"/>
          <p:cNvSpPr txBox="1"/>
          <p:nvPr>
            <p:ph idx="1" type="body"/>
          </p:nvPr>
        </p:nvSpPr>
        <p:spPr>
          <a:xfrm>
            <a:off x="105400" y="975700"/>
            <a:ext cx="4580700" cy="135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rPr>
              <a:t>10 colonies</a:t>
            </a:r>
            <a:endParaRPr sz="2000">
              <a:solidFill>
                <a:schemeClr val="lt1"/>
              </a:solidFill>
            </a:endParaRPr>
          </a:p>
          <a:p>
            <a:pPr indent="0" lvl="0" marL="0" rtl="0" algn="l">
              <a:spcBef>
                <a:spcPts val="1000"/>
              </a:spcBef>
              <a:spcAft>
                <a:spcPts val="0"/>
              </a:spcAft>
              <a:buNone/>
            </a:pPr>
            <a:r>
              <a:rPr lang="en" sz="2000">
                <a:solidFill>
                  <a:schemeClr val="lt1"/>
                </a:solidFill>
              </a:rPr>
              <a:t>Sampled Jan., March, Sep., Nov. 2020</a:t>
            </a:r>
            <a:endParaRPr sz="2000">
              <a:solidFill>
                <a:schemeClr val="lt1"/>
              </a:solidFill>
            </a:endParaRPr>
          </a:p>
          <a:p>
            <a:pPr indent="0" lvl="0" marL="0" rtl="0" algn="l">
              <a:spcBef>
                <a:spcPts val="1000"/>
              </a:spcBef>
              <a:spcAft>
                <a:spcPts val="1000"/>
              </a:spcAft>
              <a:buNone/>
            </a:pPr>
            <a:r>
              <a:rPr lang="en" sz="2000">
                <a:solidFill>
                  <a:schemeClr val="lt1"/>
                </a:solidFill>
              </a:rPr>
              <a:t>N = 40</a:t>
            </a:r>
            <a:endParaRPr sz="2000">
              <a:solidFill>
                <a:schemeClr val="lt1"/>
              </a:solidFill>
            </a:endParaRPr>
          </a:p>
        </p:txBody>
      </p:sp>
      <p:grpSp>
        <p:nvGrpSpPr>
          <p:cNvPr id="164" name="Google Shape;164;p23"/>
          <p:cNvGrpSpPr/>
          <p:nvPr/>
        </p:nvGrpSpPr>
        <p:grpSpPr>
          <a:xfrm>
            <a:off x="551325" y="2614825"/>
            <a:ext cx="3688855" cy="2205176"/>
            <a:chOff x="372150" y="2614825"/>
            <a:chExt cx="3688855" cy="2205176"/>
          </a:xfrm>
        </p:grpSpPr>
        <p:pic>
          <p:nvPicPr>
            <p:cNvPr id="165" name="Google Shape;165;p23"/>
            <p:cNvPicPr preferRelativeResize="0"/>
            <p:nvPr/>
          </p:nvPicPr>
          <p:blipFill rotWithShape="1">
            <a:blip r:embed="rId5">
              <a:alphaModFix/>
            </a:blip>
            <a:srcRect b="13164" l="0" r="0" t="0"/>
            <a:stretch/>
          </p:blipFill>
          <p:spPr>
            <a:xfrm>
              <a:off x="1650850" y="2614825"/>
              <a:ext cx="1179674" cy="2205176"/>
            </a:xfrm>
            <a:prstGeom prst="rect">
              <a:avLst/>
            </a:prstGeom>
            <a:noFill/>
            <a:ln>
              <a:noFill/>
            </a:ln>
          </p:spPr>
        </p:pic>
        <p:pic>
          <p:nvPicPr>
            <p:cNvPr id="166" name="Google Shape;166;p23"/>
            <p:cNvPicPr preferRelativeResize="0"/>
            <p:nvPr/>
          </p:nvPicPr>
          <p:blipFill>
            <a:blip r:embed="rId6">
              <a:alphaModFix/>
            </a:blip>
            <a:stretch>
              <a:fillRect/>
            </a:stretch>
          </p:blipFill>
          <p:spPr>
            <a:xfrm>
              <a:off x="372150" y="2614825"/>
              <a:ext cx="1278701" cy="2205176"/>
            </a:xfrm>
            <a:prstGeom prst="rect">
              <a:avLst/>
            </a:prstGeom>
            <a:noFill/>
            <a:ln>
              <a:noFill/>
            </a:ln>
          </p:spPr>
        </p:pic>
        <p:pic>
          <p:nvPicPr>
            <p:cNvPr id="167" name="Google Shape;167;p23"/>
            <p:cNvPicPr preferRelativeResize="0"/>
            <p:nvPr/>
          </p:nvPicPr>
          <p:blipFill>
            <a:blip r:embed="rId7">
              <a:alphaModFix/>
            </a:blip>
            <a:stretch>
              <a:fillRect/>
            </a:stretch>
          </p:blipFill>
          <p:spPr>
            <a:xfrm>
              <a:off x="2830525" y="2614825"/>
              <a:ext cx="1230481" cy="2205175"/>
            </a:xfrm>
            <a:prstGeom prst="rect">
              <a:avLst/>
            </a:prstGeom>
            <a:noFill/>
            <a:ln>
              <a:noFill/>
            </a:ln>
          </p:spPr>
        </p:pic>
      </p:grpSp>
      <p:sp>
        <p:nvSpPr>
          <p:cNvPr id="168" name="Google Shape;168;p23"/>
          <p:cNvSpPr txBox="1"/>
          <p:nvPr/>
        </p:nvSpPr>
        <p:spPr>
          <a:xfrm>
            <a:off x="105400" y="2981400"/>
            <a:ext cx="3574500" cy="1065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Char char="●"/>
            </a:pPr>
            <a:r>
              <a:rPr lang="en" sz="2000">
                <a:solidFill>
                  <a:schemeClr val="lt1"/>
                </a:solidFill>
              </a:rPr>
              <a:t>RNA-seq</a:t>
            </a:r>
            <a:endParaRPr sz="2000">
              <a:solidFill>
                <a:schemeClr val="lt1"/>
              </a:solidFill>
            </a:endParaRPr>
          </a:p>
          <a:p>
            <a:pPr indent="-355600" lvl="0" marL="457200" rtl="0" algn="l">
              <a:spcBef>
                <a:spcPts val="0"/>
              </a:spcBef>
              <a:spcAft>
                <a:spcPts val="0"/>
              </a:spcAft>
              <a:buClr>
                <a:schemeClr val="lt1"/>
              </a:buClr>
              <a:buSzPts val="2000"/>
              <a:buChar char="●"/>
            </a:pPr>
            <a:r>
              <a:rPr lang="en" sz="2000">
                <a:solidFill>
                  <a:schemeClr val="lt1"/>
                </a:solidFill>
              </a:rPr>
              <a:t>sRNA-seq</a:t>
            </a:r>
            <a:endParaRPr sz="2000">
              <a:solidFill>
                <a:schemeClr val="lt1"/>
              </a:solidFill>
            </a:endParaRPr>
          </a:p>
          <a:p>
            <a:pPr indent="-355600" lvl="0" marL="457200" rtl="0" algn="l">
              <a:spcBef>
                <a:spcPts val="0"/>
              </a:spcBef>
              <a:spcAft>
                <a:spcPts val="0"/>
              </a:spcAft>
              <a:buClr>
                <a:schemeClr val="lt1"/>
              </a:buClr>
              <a:buSzPts val="2000"/>
              <a:buChar char="●"/>
            </a:pPr>
            <a:r>
              <a:rPr lang="en" sz="2000">
                <a:solidFill>
                  <a:schemeClr val="lt1"/>
                </a:solidFill>
              </a:rPr>
              <a:t>WGBS</a:t>
            </a:r>
            <a:endParaRPr sz="2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5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16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ML Model – Elastic net regression</a:t>
            </a:r>
            <a:endParaRPr/>
          </a:p>
        </p:txBody>
      </p:sp>
      <p:sp>
        <p:nvSpPr>
          <p:cNvPr id="174" name="Google Shape;174;p24"/>
          <p:cNvSpPr/>
          <p:nvPr/>
        </p:nvSpPr>
        <p:spPr>
          <a:xfrm>
            <a:off x="602600" y="2619850"/>
            <a:ext cx="4572000" cy="6822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 name="Google Shape;175;p24"/>
          <p:cNvSpPr/>
          <p:nvPr/>
        </p:nvSpPr>
        <p:spPr>
          <a:xfrm>
            <a:off x="602600" y="3302050"/>
            <a:ext cx="4572000" cy="682200"/>
          </a:xfrm>
          <a:prstGeom prst="roundRect">
            <a:avLst>
              <a:gd fmla="val 16667" name="adj"/>
            </a:avLst>
          </a:prstGeom>
          <a:solidFill>
            <a:srgbClr val="023F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24"/>
          <p:cNvSpPr/>
          <p:nvPr/>
        </p:nvSpPr>
        <p:spPr>
          <a:xfrm>
            <a:off x="602600" y="3984250"/>
            <a:ext cx="4572000" cy="682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4"/>
          <p:cNvSpPr txBox="1"/>
          <p:nvPr/>
        </p:nvSpPr>
        <p:spPr>
          <a:xfrm>
            <a:off x="602600" y="2619850"/>
            <a:ext cx="4572000" cy="68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miRNA</a:t>
            </a:r>
            <a:endParaRPr sz="1800">
              <a:solidFill>
                <a:schemeClr val="lt1"/>
              </a:solidFill>
            </a:endParaRPr>
          </a:p>
        </p:txBody>
      </p:sp>
      <p:sp>
        <p:nvSpPr>
          <p:cNvPr id="178" name="Google Shape;178;p24"/>
          <p:cNvSpPr txBox="1"/>
          <p:nvPr/>
        </p:nvSpPr>
        <p:spPr>
          <a:xfrm>
            <a:off x="602600" y="3302050"/>
            <a:ext cx="4572000" cy="68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lncRNA</a:t>
            </a:r>
            <a:endParaRPr sz="1800">
              <a:solidFill>
                <a:schemeClr val="lt1"/>
              </a:solidFill>
            </a:endParaRPr>
          </a:p>
        </p:txBody>
      </p:sp>
      <p:sp>
        <p:nvSpPr>
          <p:cNvPr id="179" name="Google Shape;179;p24"/>
          <p:cNvSpPr txBox="1"/>
          <p:nvPr/>
        </p:nvSpPr>
        <p:spPr>
          <a:xfrm>
            <a:off x="602600" y="3984250"/>
            <a:ext cx="4572000" cy="68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CpG methylation</a:t>
            </a:r>
            <a:endParaRPr sz="1800">
              <a:solidFill>
                <a:schemeClr val="lt1"/>
              </a:solidFill>
            </a:endParaRPr>
          </a:p>
        </p:txBody>
      </p:sp>
      <p:grpSp>
        <p:nvGrpSpPr>
          <p:cNvPr id="180" name="Google Shape;180;p24"/>
          <p:cNvGrpSpPr/>
          <p:nvPr/>
        </p:nvGrpSpPr>
        <p:grpSpPr>
          <a:xfrm>
            <a:off x="602600" y="1255438"/>
            <a:ext cx="4572000" cy="682213"/>
            <a:chOff x="602600" y="1255438"/>
            <a:chExt cx="4572000" cy="682213"/>
          </a:xfrm>
        </p:grpSpPr>
        <p:sp>
          <p:nvSpPr>
            <p:cNvPr id="181" name="Google Shape;181;p24"/>
            <p:cNvSpPr/>
            <p:nvPr/>
          </p:nvSpPr>
          <p:spPr>
            <a:xfrm>
              <a:off x="602600" y="1255438"/>
              <a:ext cx="4572000" cy="6822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 name="Google Shape;182;p24"/>
            <p:cNvSpPr txBox="1"/>
            <p:nvPr/>
          </p:nvSpPr>
          <p:spPr>
            <a:xfrm>
              <a:off x="602600" y="1255450"/>
              <a:ext cx="4572000" cy="68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genes (selected)</a:t>
              </a:r>
              <a:endParaRPr sz="1800">
                <a:solidFill>
                  <a:schemeClr val="lt1"/>
                </a:solidFill>
              </a:endParaRPr>
            </a:p>
          </p:txBody>
        </p:sp>
      </p:grpSp>
      <p:cxnSp>
        <p:nvCxnSpPr>
          <p:cNvPr id="183" name="Google Shape;183;p24"/>
          <p:cNvCxnSpPr/>
          <p:nvPr/>
        </p:nvCxnSpPr>
        <p:spPr>
          <a:xfrm>
            <a:off x="3889850" y="881950"/>
            <a:ext cx="6900" cy="4158000"/>
          </a:xfrm>
          <a:prstGeom prst="straightConnector1">
            <a:avLst/>
          </a:prstGeom>
          <a:noFill/>
          <a:ln cap="flat" cmpd="sng" w="28575">
            <a:solidFill>
              <a:schemeClr val="dk1"/>
            </a:solidFill>
            <a:prstDash val="dash"/>
            <a:round/>
            <a:headEnd len="med" w="med" type="none"/>
            <a:tailEnd len="med" w="med" type="none"/>
          </a:ln>
        </p:spPr>
      </p:cxnSp>
      <p:sp>
        <p:nvSpPr>
          <p:cNvPr id="184" name="Google Shape;184;p24"/>
          <p:cNvSpPr txBox="1"/>
          <p:nvPr/>
        </p:nvSpPr>
        <p:spPr>
          <a:xfrm>
            <a:off x="602600" y="905975"/>
            <a:ext cx="4671000" cy="349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chemeClr val="dk2"/>
                </a:solidFill>
              </a:rPr>
              <a:t>Training (80%)  </a:t>
            </a:r>
            <a:r>
              <a:rPr lang="en" sz="1600">
                <a:solidFill>
                  <a:schemeClr val="dk2"/>
                </a:solidFill>
              </a:rPr>
              <a:t>Testing (20%)</a:t>
            </a:r>
            <a:endParaRPr sz="1600">
              <a:solidFill>
                <a:schemeClr val="dk2"/>
              </a:solidFill>
            </a:endParaRPr>
          </a:p>
          <a:p>
            <a:pPr indent="0" lvl="0" marL="0" rtl="0" algn="r">
              <a:spcBef>
                <a:spcPts val="0"/>
              </a:spcBef>
              <a:spcAft>
                <a:spcPts val="0"/>
              </a:spcAft>
              <a:buNone/>
            </a:pPr>
            <a:r>
              <a:t/>
            </a:r>
            <a:endParaRPr sz="1700">
              <a:solidFill>
                <a:schemeClr val="dk2"/>
              </a:solidFill>
            </a:endParaRPr>
          </a:p>
        </p:txBody>
      </p:sp>
      <p:sp>
        <p:nvSpPr>
          <p:cNvPr id="185" name="Google Shape;185;p24"/>
          <p:cNvSpPr/>
          <p:nvPr/>
        </p:nvSpPr>
        <p:spPr>
          <a:xfrm flipH="1" rot="5400000">
            <a:off x="4753150" y="2131025"/>
            <a:ext cx="2160000" cy="859500"/>
          </a:xfrm>
          <a:prstGeom prst="uturnArrow">
            <a:avLst>
              <a:gd fmla="val 7005" name="adj1"/>
              <a:gd fmla="val 14677" name="adj2"/>
              <a:gd fmla="val 14282" name="adj3"/>
              <a:gd fmla="val 43750" name="adj4"/>
              <a:gd fmla="val 100000" name="adj5"/>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 name="Google Shape;186;p24"/>
          <p:cNvSpPr/>
          <p:nvPr/>
        </p:nvSpPr>
        <p:spPr>
          <a:xfrm>
            <a:off x="5348800" y="2619850"/>
            <a:ext cx="54600" cy="204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 name="Google Shape;187;p24"/>
          <p:cNvSpPr txBox="1"/>
          <p:nvPr/>
        </p:nvSpPr>
        <p:spPr>
          <a:xfrm>
            <a:off x="6262900" y="2230650"/>
            <a:ext cx="2278500" cy="68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predict gene expression from epigenetic features</a:t>
            </a:r>
            <a:endParaRPr sz="1500">
              <a:solidFill>
                <a:schemeClr val="dk2"/>
              </a:solidFill>
            </a:endParaRPr>
          </a:p>
        </p:txBody>
      </p:sp>
      <p:sp>
        <p:nvSpPr>
          <p:cNvPr id="188" name="Google Shape;188;p24"/>
          <p:cNvSpPr txBox="1"/>
          <p:nvPr/>
        </p:nvSpPr>
        <p:spPr>
          <a:xfrm>
            <a:off x="6976875" y="355125"/>
            <a:ext cx="1564500" cy="7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89" name="Google Shape;189;p24"/>
          <p:cNvSpPr txBox="1"/>
          <p:nvPr/>
        </p:nvSpPr>
        <p:spPr>
          <a:xfrm>
            <a:off x="6571000" y="745125"/>
            <a:ext cx="1894200" cy="6213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x</a:t>
            </a:r>
            <a:r>
              <a:rPr b="1" lang="en" sz="1800">
                <a:solidFill>
                  <a:schemeClr val="dk2"/>
                </a:solidFill>
              </a:rPr>
              <a:t> 50 replicates</a:t>
            </a:r>
            <a:endParaRPr b="1"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5"/>
          <p:cNvPicPr preferRelativeResize="0"/>
          <p:nvPr/>
        </p:nvPicPr>
        <p:blipFill rotWithShape="1">
          <a:blip r:embed="rId3">
            <a:alphaModFix/>
          </a:blip>
          <a:srcRect b="4967" l="0" r="0" t="12373"/>
          <a:stretch/>
        </p:blipFill>
        <p:spPr>
          <a:xfrm>
            <a:off x="981338" y="710276"/>
            <a:ext cx="6557925" cy="4034975"/>
          </a:xfrm>
          <a:prstGeom prst="rect">
            <a:avLst/>
          </a:prstGeom>
          <a:noFill/>
          <a:ln>
            <a:noFill/>
          </a:ln>
        </p:spPr>
      </p:pic>
      <p:sp>
        <p:nvSpPr>
          <p:cNvPr id="195" name="Google Shape;195;p25"/>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Epigenetic modulators predict expression for some genes</a:t>
            </a:r>
            <a:endParaRPr/>
          </a:p>
        </p:txBody>
      </p:sp>
      <p:sp>
        <p:nvSpPr>
          <p:cNvPr id="196" name="Google Shape;196;p25"/>
          <p:cNvSpPr/>
          <p:nvPr/>
        </p:nvSpPr>
        <p:spPr>
          <a:xfrm>
            <a:off x="981288" y="4359795"/>
            <a:ext cx="6558000" cy="563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 name="Google Shape;197;p25"/>
          <p:cNvSpPr/>
          <p:nvPr/>
        </p:nvSpPr>
        <p:spPr>
          <a:xfrm>
            <a:off x="5677925" y="828975"/>
            <a:ext cx="1846800" cy="35322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8" name="Google Shape;198;p25"/>
          <p:cNvSpPr txBox="1"/>
          <p:nvPr/>
        </p:nvSpPr>
        <p:spPr>
          <a:xfrm>
            <a:off x="5677925" y="496500"/>
            <a:ext cx="1846800" cy="37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n=28</a:t>
            </a:r>
            <a:endParaRPr>
              <a:solidFill>
                <a:schemeClr val="dk1"/>
              </a:solidFill>
            </a:endParaRPr>
          </a:p>
        </p:txBody>
      </p:sp>
      <p:sp>
        <p:nvSpPr>
          <p:cNvPr id="199" name="Google Shape;199;p25"/>
          <p:cNvSpPr txBox="1"/>
          <p:nvPr/>
        </p:nvSpPr>
        <p:spPr>
          <a:xfrm>
            <a:off x="995867" y="4436007"/>
            <a:ext cx="65289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a:t>
            </a:r>
            <a:r>
              <a:rPr lang="en">
                <a:solidFill>
                  <a:srgbClr val="CC0000"/>
                </a:solidFill>
              </a:rPr>
              <a:t>poorly-predicted</a:t>
            </a:r>
            <a:r>
              <a:rPr lang="en">
                <a:solidFill>
                  <a:schemeClr val="dk2"/>
                </a:solidFill>
              </a:rPr>
              <a:t>)             energetic state genes              (</a:t>
            </a:r>
            <a:r>
              <a:rPr lang="en">
                <a:solidFill>
                  <a:srgbClr val="6AA84F"/>
                </a:solidFill>
              </a:rPr>
              <a:t>well-predicted</a:t>
            </a:r>
            <a:r>
              <a:rPr lang="en">
                <a:solidFill>
                  <a:schemeClr val="dk2"/>
                </a:solidFill>
              </a:rPr>
              <a:t>)</a:t>
            </a:r>
            <a:endParaRPr>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3" name="Shape 203"/>
        <p:cNvGrpSpPr/>
        <p:nvPr/>
      </p:nvGrpSpPr>
      <p:grpSpPr>
        <a:xfrm>
          <a:off x="0" y="0"/>
          <a:ext cx="0" cy="0"/>
          <a:chOff x="0" y="0"/>
          <a:chExt cx="0" cy="0"/>
        </a:xfrm>
      </p:grpSpPr>
      <p:pic>
        <p:nvPicPr>
          <p:cNvPr id="204" name="Google Shape;204;p26"/>
          <p:cNvPicPr preferRelativeResize="0"/>
          <p:nvPr/>
        </p:nvPicPr>
        <p:blipFill>
          <a:blip r:embed="rId3">
            <a:alphaModFix/>
          </a:blip>
          <a:stretch>
            <a:fillRect/>
          </a:stretch>
        </p:blipFill>
        <p:spPr>
          <a:xfrm>
            <a:off x="125700" y="821950"/>
            <a:ext cx="5226159" cy="3732976"/>
          </a:xfrm>
          <a:prstGeom prst="rect">
            <a:avLst/>
          </a:prstGeom>
          <a:noFill/>
          <a:ln>
            <a:noFill/>
          </a:ln>
        </p:spPr>
      </p:pic>
      <p:sp>
        <p:nvSpPr>
          <p:cNvPr id="205" name="Google Shape;205;p26"/>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Glyceraldehyde-3-Phosphate Dehydrogenase (GAPDH)</a:t>
            </a:r>
            <a:endParaRPr sz="1800">
              <a:solidFill>
                <a:schemeClr val="lt1"/>
              </a:solidFill>
            </a:endParaRPr>
          </a:p>
        </p:txBody>
      </p:sp>
      <p:sp>
        <p:nvSpPr>
          <p:cNvPr id="206" name="Google Shape;206;p26"/>
          <p:cNvSpPr txBox="1"/>
          <p:nvPr>
            <p:ph idx="1" type="body"/>
          </p:nvPr>
        </p:nvSpPr>
        <p:spPr>
          <a:xfrm>
            <a:off x="5525900" y="821950"/>
            <a:ext cx="3306300" cy="405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lncRNA_23354	</a:t>
            </a:r>
            <a:r>
              <a:rPr lang="en" sz="1729">
                <a:solidFill>
                  <a:srgbClr val="6AA84F"/>
                </a:solidFill>
              </a:rPr>
              <a:t>⬆</a:t>
            </a:r>
            <a:r>
              <a:rPr lang="en">
                <a:solidFill>
                  <a:schemeClr val="lt1"/>
                </a:solidFill>
              </a:rPr>
              <a:t> </a:t>
            </a:r>
            <a:br>
              <a:rPr lang="en">
                <a:solidFill>
                  <a:schemeClr val="lt1"/>
                </a:solidFill>
              </a:rPr>
            </a:br>
            <a:r>
              <a:rPr lang="en">
                <a:solidFill>
                  <a:schemeClr val="lt1"/>
                </a:solidFill>
              </a:rPr>
              <a:t>lncRNA_21145	</a:t>
            </a:r>
            <a:r>
              <a:rPr lang="en">
                <a:solidFill>
                  <a:srgbClr val="CC0000"/>
                </a:solidFill>
              </a:rPr>
              <a:t>⬇</a:t>
            </a:r>
            <a:br>
              <a:rPr lang="en">
                <a:solidFill>
                  <a:srgbClr val="CC0000"/>
                </a:solidFill>
              </a:rPr>
            </a:br>
            <a:r>
              <a:rPr lang="en">
                <a:solidFill>
                  <a:schemeClr val="lt1"/>
                </a:solidFill>
              </a:rPr>
              <a:t>lncRNA_040		</a:t>
            </a:r>
            <a:r>
              <a:rPr lang="en" sz="1729">
                <a:solidFill>
                  <a:srgbClr val="6AA84F"/>
                </a:solidFill>
              </a:rPr>
              <a:t>⬆</a:t>
            </a:r>
            <a:br>
              <a:rPr lang="en">
                <a:solidFill>
                  <a:srgbClr val="CC0000"/>
                </a:solidFill>
              </a:rPr>
            </a:br>
            <a:r>
              <a:rPr lang="en">
                <a:solidFill>
                  <a:schemeClr val="lt1"/>
                </a:solidFill>
              </a:rPr>
              <a:t>lncRNA_22433	</a:t>
            </a:r>
            <a:r>
              <a:rPr lang="en" sz="1729">
                <a:solidFill>
                  <a:srgbClr val="6AA84F"/>
                </a:solidFill>
              </a:rPr>
              <a:t>⬆</a:t>
            </a:r>
            <a:br>
              <a:rPr lang="en">
                <a:solidFill>
                  <a:schemeClr val="lt1"/>
                </a:solidFill>
              </a:rPr>
            </a:br>
            <a:r>
              <a:rPr lang="en">
                <a:solidFill>
                  <a:schemeClr val="lt1"/>
                </a:solidFill>
              </a:rPr>
              <a:t>lncRNA_9296	</a:t>
            </a:r>
            <a:r>
              <a:rPr lang="en">
                <a:solidFill>
                  <a:srgbClr val="CC0000"/>
                </a:solidFill>
              </a:rPr>
              <a:t>⬇</a:t>
            </a:r>
            <a:r>
              <a:rPr lang="en">
                <a:solidFill>
                  <a:schemeClr val="lt1"/>
                </a:solidFill>
              </a:rPr>
              <a:t> </a:t>
            </a:r>
            <a:br>
              <a:rPr lang="en">
                <a:solidFill>
                  <a:schemeClr val="lt1"/>
                </a:solidFill>
              </a:rPr>
            </a:br>
            <a:endParaRPr>
              <a:solidFill>
                <a:srgbClr val="6AA84F"/>
              </a:solidFill>
            </a:endParaRPr>
          </a:p>
          <a:p>
            <a:pPr indent="0" lvl="0" marL="0" rtl="0" algn="l">
              <a:spcBef>
                <a:spcPts val="1200"/>
              </a:spcBef>
              <a:spcAft>
                <a:spcPts val="1200"/>
              </a:spcAft>
              <a:buNone/>
            </a:pPr>
            <a:r>
              <a:t/>
            </a:r>
            <a:endParaRPr>
              <a:solidFill>
                <a:schemeClr val="lt1"/>
              </a:solidFill>
            </a:endParaRPr>
          </a:p>
        </p:txBody>
      </p:sp>
      <p:grpSp>
        <p:nvGrpSpPr>
          <p:cNvPr id="207" name="Google Shape;207;p26"/>
          <p:cNvGrpSpPr/>
          <p:nvPr/>
        </p:nvGrpSpPr>
        <p:grpSpPr>
          <a:xfrm>
            <a:off x="125800" y="4313675"/>
            <a:ext cx="5226300" cy="603000"/>
            <a:chOff x="125800" y="4313675"/>
            <a:chExt cx="5226300" cy="603000"/>
          </a:xfrm>
        </p:grpSpPr>
        <p:sp>
          <p:nvSpPr>
            <p:cNvPr id="208" name="Google Shape;208;p26"/>
            <p:cNvSpPr/>
            <p:nvPr/>
          </p:nvSpPr>
          <p:spPr>
            <a:xfrm>
              <a:off x="125800" y="4389875"/>
              <a:ext cx="5226300" cy="52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26"/>
            <p:cNvSpPr txBox="1"/>
            <p:nvPr/>
          </p:nvSpPr>
          <p:spPr>
            <a:xfrm>
              <a:off x="1339300" y="4313675"/>
              <a:ext cx="3511200" cy="32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rPr>
                <a:t>Importance</a:t>
              </a:r>
              <a:r>
                <a:rPr lang="en" sz="1600">
                  <a:solidFill>
                    <a:schemeClr val="dk1"/>
                  </a:solidFill>
                </a:rPr>
                <a:t> to model prediction</a:t>
              </a:r>
              <a:endParaRPr sz="1600">
                <a:solidFill>
                  <a:schemeClr val="dk1"/>
                </a:solidFill>
              </a:endParaRPr>
            </a:p>
          </p:txBody>
        </p:sp>
        <p:sp>
          <p:nvSpPr>
            <p:cNvPr id="210" name="Google Shape;210;p26"/>
            <p:cNvSpPr/>
            <p:nvPr/>
          </p:nvSpPr>
          <p:spPr>
            <a:xfrm>
              <a:off x="1497100" y="4635575"/>
              <a:ext cx="3195600" cy="204900"/>
            </a:xfrm>
            <a:prstGeom prst="rightArrow">
              <a:avLst>
                <a:gd fmla="val 32992" name="adj1"/>
                <a:gd fmla="val 50000" name="adj2"/>
              </a:avLst>
            </a:prstGeom>
            <a:solidFill>
              <a:schemeClr val="accent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4" name="Shape 214"/>
        <p:cNvGrpSpPr/>
        <p:nvPr/>
      </p:nvGrpSpPr>
      <p:grpSpPr>
        <a:xfrm>
          <a:off x="0" y="0"/>
          <a:ext cx="0" cy="0"/>
          <a:chOff x="0" y="0"/>
          <a:chExt cx="0" cy="0"/>
        </a:xfrm>
      </p:grpSpPr>
      <p:sp>
        <p:nvSpPr>
          <p:cNvPr id="215" name="Google Shape;215;p27"/>
          <p:cNvSpPr/>
          <p:nvPr/>
        </p:nvSpPr>
        <p:spPr>
          <a:xfrm>
            <a:off x="125700" y="821950"/>
            <a:ext cx="5226300" cy="373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6" name="Google Shape;216;p27"/>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Glyceraldehyde-3-Phosphate Dehydrogenase (GAPDH)</a:t>
            </a:r>
            <a:endParaRPr sz="1800">
              <a:solidFill>
                <a:schemeClr val="lt1"/>
              </a:solidFill>
            </a:endParaRPr>
          </a:p>
        </p:txBody>
      </p:sp>
      <p:sp>
        <p:nvSpPr>
          <p:cNvPr id="217" name="Google Shape;217;p27"/>
          <p:cNvSpPr txBox="1"/>
          <p:nvPr>
            <p:ph idx="1" type="body"/>
          </p:nvPr>
        </p:nvSpPr>
        <p:spPr>
          <a:xfrm>
            <a:off x="5525900" y="821950"/>
            <a:ext cx="3306300" cy="405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lncRNA_23354	</a:t>
            </a:r>
            <a:r>
              <a:rPr lang="en" sz="1729">
                <a:solidFill>
                  <a:srgbClr val="6AA84F"/>
                </a:solidFill>
              </a:rPr>
              <a:t>⬆</a:t>
            </a:r>
            <a:r>
              <a:rPr lang="en">
                <a:solidFill>
                  <a:schemeClr val="lt1"/>
                </a:solidFill>
              </a:rPr>
              <a:t> </a:t>
            </a:r>
            <a:br>
              <a:rPr lang="en">
                <a:solidFill>
                  <a:schemeClr val="lt1"/>
                </a:solidFill>
              </a:rPr>
            </a:br>
            <a:r>
              <a:rPr lang="en">
                <a:solidFill>
                  <a:schemeClr val="lt1"/>
                </a:solidFill>
              </a:rPr>
              <a:t>lncRNA_21145	</a:t>
            </a:r>
            <a:r>
              <a:rPr lang="en">
                <a:solidFill>
                  <a:srgbClr val="CC0000"/>
                </a:solidFill>
              </a:rPr>
              <a:t>⬇</a:t>
            </a:r>
            <a:br>
              <a:rPr lang="en">
                <a:solidFill>
                  <a:srgbClr val="CC0000"/>
                </a:solidFill>
              </a:rPr>
            </a:br>
            <a:r>
              <a:rPr lang="en">
                <a:solidFill>
                  <a:schemeClr val="lt1"/>
                </a:solidFill>
              </a:rPr>
              <a:t>lncRNA_040		</a:t>
            </a:r>
            <a:r>
              <a:rPr lang="en" sz="1729">
                <a:solidFill>
                  <a:srgbClr val="6AA84F"/>
                </a:solidFill>
              </a:rPr>
              <a:t>⬆</a:t>
            </a:r>
            <a:br>
              <a:rPr lang="en">
                <a:solidFill>
                  <a:srgbClr val="CC0000"/>
                </a:solidFill>
              </a:rPr>
            </a:br>
            <a:r>
              <a:rPr lang="en">
                <a:solidFill>
                  <a:schemeClr val="lt1"/>
                </a:solidFill>
              </a:rPr>
              <a:t>lncRNA_22433	</a:t>
            </a:r>
            <a:r>
              <a:rPr lang="en" sz="1729">
                <a:solidFill>
                  <a:srgbClr val="6AA84F"/>
                </a:solidFill>
              </a:rPr>
              <a:t>⬆</a:t>
            </a:r>
            <a:br>
              <a:rPr lang="en">
                <a:solidFill>
                  <a:schemeClr val="lt1"/>
                </a:solidFill>
              </a:rPr>
            </a:br>
            <a:r>
              <a:rPr lang="en">
                <a:solidFill>
                  <a:schemeClr val="lt1"/>
                </a:solidFill>
              </a:rPr>
              <a:t>lncRNA_9296	</a:t>
            </a:r>
            <a:r>
              <a:rPr lang="en">
                <a:solidFill>
                  <a:srgbClr val="CC0000"/>
                </a:solidFill>
              </a:rPr>
              <a:t>⬇</a:t>
            </a:r>
            <a:r>
              <a:rPr lang="en">
                <a:solidFill>
                  <a:schemeClr val="lt1"/>
                </a:solidFill>
              </a:rPr>
              <a:t> </a:t>
            </a:r>
            <a:br>
              <a:rPr lang="en">
                <a:solidFill>
                  <a:schemeClr val="lt1"/>
                </a:solidFill>
              </a:rPr>
            </a:br>
            <a:endParaRPr>
              <a:solidFill>
                <a:srgbClr val="6AA84F"/>
              </a:solidFill>
            </a:endParaRPr>
          </a:p>
          <a:p>
            <a:pPr indent="0" lvl="0" marL="0" rtl="0" algn="l">
              <a:spcBef>
                <a:spcPts val="1200"/>
              </a:spcBef>
              <a:spcAft>
                <a:spcPts val="1200"/>
              </a:spcAft>
              <a:buNone/>
            </a:pPr>
            <a:r>
              <a:t/>
            </a:r>
            <a:endParaRPr>
              <a:solidFill>
                <a:schemeClr val="lt1"/>
              </a:solidFill>
            </a:endParaRPr>
          </a:p>
        </p:txBody>
      </p:sp>
      <p:pic>
        <p:nvPicPr>
          <p:cNvPr id="218" name="Google Shape;218;p27"/>
          <p:cNvPicPr preferRelativeResize="0"/>
          <p:nvPr/>
        </p:nvPicPr>
        <p:blipFill rotWithShape="1">
          <a:blip r:embed="rId3">
            <a:alphaModFix/>
          </a:blip>
          <a:srcRect b="0" l="834" r="962" t="11824"/>
          <a:stretch/>
        </p:blipFill>
        <p:spPr>
          <a:xfrm>
            <a:off x="125700" y="898150"/>
            <a:ext cx="5226150" cy="3548228"/>
          </a:xfrm>
          <a:prstGeom prst="rect">
            <a:avLst/>
          </a:prstGeom>
          <a:noFill/>
          <a:ln>
            <a:noFill/>
          </a:ln>
        </p:spPr>
      </p:pic>
      <p:sp>
        <p:nvSpPr>
          <p:cNvPr id="219" name="Google Shape;219;p27"/>
          <p:cNvSpPr/>
          <p:nvPr/>
        </p:nvSpPr>
        <p:spPr>
          <a:xfrm flipH="1" rot="10800000">
            <a:off x="270875" y="956575"/>
            <a:ext cx="4923000" cy="3431400"/>
          </a:xfrm>
          <a:prstGeom prst="corner">
            <a:avLst>
              <a:gd fmla="val 46791" name="adj1"/>
              <a:gd fmla="val 68957" name="adj2"/>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27"/>
          <p:cNvSpPr/>
          <p:nvPr/>
        </p:nvSpPr>
        <p:spPr>
          <a:xfrm>
            <a:off x="2893650" y="2776875"/>
            <a:ext cx="2300100" cy="1611000"/>
          </a:xfrm>
          <a:prstGeom prst="rect">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4" name="Shape 224"/>
        <p:cNvGrpSpPr/>
        <p:nvPr/>
      </p:nvGrpSpPr>
      <p:grpSpPr>
        <a:xfrm>
          <a:off x="0" y="0"/>
          <a:ext cx="0" cy="0"/>
          <a:chOff x="0" y="0"/>
          <a:chExt cx="0" cy="0"/>
        </a:xfrm>
      </p:grpSpPr>
      <p:pic>
        <p:nvPicPr>
          <p:cNvPr id="225" name="Google Shape;225;p28"/>
          <p:cNvPicPr preferRelativeResize="0"/>
          <p:nvPr/>
        </p:nvPicPr>
        <p:blipFill>
          <a:blip r:embed="rId3">
            <a:alphaModFix/>
          </a:blip>
          <a:stretch>
            <a:fillRect/>
          </a:stretch>
        </p:blipFill>
        <p:spPr>
          <a:xfrm>
            <a:off x="113125" y="846575"/>
            <a:ext cx="5264399" cy="3760294"/>
          </a:xfrm>
          <a:prstGeom prst="rect">
            <a:avLst/>
          </a:prstGeom>
          <a:noFill/>
          <a:ln>
            <a:noFill/>
          </a:ln>
        </p:spPr>
      </p:pic>
      <p:sp>
        <p:nvSpPr>
          <p:cNvPr id="226" name="Google Shape;226;p2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Cryptochrome-1 (CRY1)</a:t>
            </a:r>
            <a:endParaRPr>
              <a:solidFill>
                <a:schemeClr val="lt1"/>
              </a:solidFill>
            </a:endParaRPr>
          </a:p>
        </p:txBody>
      </p:sp>
      <p:sp>
        <p:nvSpPr>
          <p:cNvPr id="227" name="Google Shape;227;p28"/>
          <p:cNvSpPr txBox="1"/>
          <p:nvPr>
            <p:ph idx="1" type="body"/>
          </p:nvPr>
        </p:nvSpPr>
        <p:spPr>
          <a:xfrm>
            <a:off x="5519375" y="877500"/>
            <a:ext cx="3306300" cy="1770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935"/>
              <a:buNone/>
            </a:pPr>
            <a:r>
              <a:rPr lang="en" sz="1729">
                <a:solidFill>
                  <a:schemeClr val="lt1"/>
                </a:solidFill>
              </a:rPr>
              <a:t>CpG_ntLink_6_20064374	 </a:t>
            </a:r>
            <a:r>
              <a:rPr lang="en" sz="1729">
                <a:solidFill>
                  <a:srgbClr val="CC0000"/>
                </a:solidFill>
              </a:rPr>
              <a:t>⬇</a:t>
            </a:r>
            <a:br>
              <a:rPr lang="en" sz="1729">
                <a:solidFill>
                  <a:schemeClr val="lt1"/>
                </a:solidFill>
              </a:rPr>
            </a:br>
            <a:r>
              <a:rPr lang="en" sz="1729">
                <a:solidFill>
                  <a:schemeClr val="lt1"/>
                </a:solidFill>
              </a:rPr>
              <a:t>miRNA_17173 			 </a:t>
            </a:r>
            <a:r>
              <a:rPr lang="en" sz="1729">
                <a:solidFill>
                  <a:srgbClr val="CC0000"/>
                </a:solidFill>
              </a:rPr>
              <a:t>⬇</a:t>
            </a:r>
            <a:br>
              <a:rPr lang="en" sz="1729">
                <a:solidFill>
                  <a:schemeClr val="lt1"/>
                </a:solidFill>
              </a:rPr>
            </a:br>
            <a:r>
              <a:rPr lang="en" sz="1729">
                <a:solidFill>
                  <a:schemeClr val="lt1"/>
                </a:solidFill>
              </a:rPr>
              <a:t>CpG_ptg000023l_16389109 </a:t>
            </a:r>
            <a:r>
              <a:rPr lang="en" sz="1729">
                <a:solidFill>
                  <a:srgbClr val="CC0000"/>
                </a:solidFill>
              </a:rPr>
              <a:t>⬇</a:t>
            </a:r>
            <a:br>
              <a:rPr lang="en" sz="1729">
                <a:solidFill>
                  <a:schemeClr val="lt1"/>
                </a:solidFill>
              </a:rPr>
            </a:br>
            <a:r>
              <a:rPr lang="en" sz="1729">
                <a:solidFill>
                  <a:schemeClr val="lt1"/>
                </a:solidFill>
              </a:rPr>
              <a:t>lncRNA_5655 			 </a:t>
            </a:r>
            <a:r>
              <a:rPr lang="en" sz="1729">
                <a:solidFill>
                  <a:srgbClr val="CC0000"/>
                </a:solidFill>
              </a:rPr>
              <a:t>⬇</a:t>
            </a:r>
            <a:br>
              <a:rPr lang="en" sz="1729">
                <a:solidFill>
                  <a:schemeClr val="lt1"/>
                </a:solidFill>
              </a:rPr>
            </a:br>
            <a:r>
              <a:rPr lang="en" sz="1729">
                <a:solidFill>
                  <a:schemeClr val="lt1"/>
                </a:solidFill>
              </a:rPr>
              <a:t>CpG_ptg000020l_14227808 </a:t>
            </a:r>
            <a:r>
              <a:rPr lang="en" sz="1729">
                <a:solidFill>
                  <a:srgbClr val="6AA84F"/>
                </a:solidFill>
              </a:rPr>
              <a:t>⬆</a:t>
            </a:r>
            <a:endParaRPr sz="1729">
              <a:solidFill>
                <a:schemeClr val="lt1"/>
              </a:solidFill>
            </a:endParaRPr>
          </a:p>
        </p:txBody>
      </p:sp>
      <p:sp>
        <p:nvSpPr>
          <p:cNvPr id="228" name="Google Shape;228;p28"/>
          <p:cNvSpPr txBox="1"/>
          <p:nvPr/>
        </p:nvSpPr>
        <p:spPr>
          <a:xfrm>
            <a:off x="5519375" y="2868500"/>
            <a:ext cx="3547200" cy="177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sz="1800">
              <a:solidFill>
                <a:schemeClr val="lt1"/>
              </a:solidFill>
            </a:endParaRPr>
          </a:p>
        </p:txBody>
      </p:sp>
      <p:grpSp>
        <p:nvGrpSpPr>
          <p:cNvPr id="229" name="Google Shape;229;p28"/>
          <p:cNvGrpSpPr/>
          <p:nvPr/>
        </p:nvGrpSpPr>
        <p:grpSpPr>
          <a:xfrm>
            <a:off x="113125" y="4344028"/>
            <a:ext cx="5264400" cy="572729"/>
            <a:chOff x="125800" y="4313675"/>
            <a:chExt cx="5264400" cy="603000"/>
          </a:xfrm>
        </p:grpSpPr>
        <p:sp>
          <p:nvSpPr>
            <p:cNvPr id="230" name="Google Shape;230;p28"/>
            <p:cNvSpPr/>
            <p:nvPr/>
          </p:nvSpPr>
          <p:spPr>
            <a:xfrm>
              <a:off x="125800" y="4389875"/>
              <a:ext cx="5264400" cy="52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1" name="Google Shape;231;p28"/>
            <p:cNvSpPr txBox="1"/>
            <p:nvPr/>
          </p:nvSpPr>
          <p:spPr>
            <a:xfrm>
              <a:off x="1339300" y="4313675"/>
              <a:ext cx="3511200" cy="32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rPr>
                <a:t>Importance to model prediction</a:t>
              </a:r>
              <a:endParaRPr sz="1600">
                <a:solidFill>
                  <a:schemeClr val="dk1"/>
                </a:solidFill>
              </a:endParaRPr>
            </a:p>
          </p:txBody>
        </p:sp>
        <p:sp>
          <p:nvSpPr>
            <p:cNvPr id="232" name="Google Shape;232;p28"/>
            <p:cNvSpPr/>
            <p:nvPr/>
          </p:nvSpPr>
          <p:spPr>
            <a:xfrm>
              <a:off x="1497100" y="4635575"/>
              <a:ext cx="3195600" cy="204900"/>
            </a:xfrm>
            <a:prstGeom prst="rightArrow">
              <a:avLst>
                <a:gd fmla="val 32992" name="adj1"/>
                <a:gd fmla="val 50000" name="adj2"/>
              </a:avLst>
            </a:prstGeom>
            <a:solidFill>
              <a:schemeClr val="accent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6" name="Shape 236"/>
        <p:cNvGrpSpPr/>
        <p:nvPr/>
      </p:nvGrpSpPr>
      <p:grpSpPr>
        <a:xfrm>
          <a:off x="0" y="0"/>
          <a:ext cx="0" cy="0"/>
          <a:chOff x="0" y="0"/>
          <a:chExt cx="0" cy="0"/>
        </a:xfrm>
      </p:grpSpPr>
      <p:sp>
        <p:nvSpPr>
          <p:cNvPr id="237" name="Google Shape;237;p29"/>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Cryptochrome-1 (CRY1)</a:t>
            </a:r>
            <a:endParaRPr>
              <a:solidFill>
                <a:schemeClr val="lt1"/>
              </a:solidFill>
            </a:endParaRPr>
          </a:p>
        </p:txBody>
      </p:sp>
      <p:sp>
        <p:nvSpPr>
          <p:cNvPr id="238" name="Google Shape;238;p29"/>
          <p:cNvSpPr txBox="1"/>
          <p:nvPr>
            <p:ph idx="1" type="body"/>
          </p:nvPr>
        </p:nvSpPr>
        <p:spPr>
          <a:xfrm>
            <a:off x="5519375" y="877500"/>
            <a:ext cx="3306300" cy="17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35"/>
              <a:buNone/>
            </a:pPr>
            <a:r>
              <a:rPr lang="en" sz="1729">
                <a:solidFill>
                  <a:schemeClr val="lt1"/>
                </a:solidFill>
              </a:rPr>
              <a:t>CpG_ntLink_6_20064374	 </a:t>
            </a:r>
            <a:r>
              <a:rPr lang="en" sz="1729">
                <a:solidFill>
                  <a:srgbClr val="CC0000"/>
                </a:solidFill>
              </a:rPr>
              <a:t>⬇</a:t>
            </a:r>
            <a:br>
              <a:rPr lang="en" sz="1729">
                <a:solidFill>
                  <a:schemeClr val="lt1"/>
                </a:solidFill>
              </a:rPr>
            </a:br>
            <a:r>
              <a:rPr lang="en" sz="1729">
                <a:solidFill>
                  <a:schemeClr val="lt1"/>
                </a:solidFill>
              </a:rPr>
              <a:t>miRNA_17173 			 </a:t>
            </a:r>
            <a:r>
              <a:rPr lang="en" sz="1729">
                <a:solidFill>
                  <a:srgbClr val="CC0000"/>
                </a:solidFill>
              </a:rPr>
              <a:t>⬇</a:t>
            </a:r>
            <a:br>
              <a:rPr lang="en" sz="1729">
                <a:solidFill>
                  <a:schemeClr val="lt1"/>
                </a:solidFill>
              </a:rPr>
            </a:br>
            <a:r>
              <a:rPr lang="en" sz="1729">
                <a:solidFill>
                  <a:schemeClr val="lt1"/>
                </a:solidFill>
              </a:rPr>
              <a:t>CpG_ptg000023l_16389109 </a:t>
            </a:r>
            <a:r>
              <a:rPr lang="en" sz="1729">
                <a:solidFill>
                  <a:srgbClr val="CC0000"/>
                </a:solidFill>
              </a:rPr>
              <a:t>⬇</a:t>
            </a:r>
            <a:br>
              <a:rPr lang="en" sz="1729">
                <a:solidFill>
                  <a:schemeClr val="lt1"/>
                </a:solidFill>
              </a:rPr>
            </a:br>
            <a:r>
              <a:rPr lang="en" sz="1729">
                <a:solidFill>
                  <a:schemeClr val="lt1"/>
                </a:solidFill>
              </a:rPr>
              <a:t>lncRNA_5655 			 </a:t>
            </a:r>
            <a:r>
              <a:rPr lang="en" sz="1729">
                <a:solidFill>
                  <a:srgbClr val="CC0000"/>
                </a:solidFill>
              </a:rPr>
              <a:t>⬇</a:t>
            </a:r>
            <a:br>
              <a:rPr lang="en" sz="1729">
                <a:solidFill>
                  <a:schemeClr val="lt1"/>
                </a:solidFill>
              </a:rPr>
            </a:br>
            <a:r>
              <a:rPr lang="en" sz="1729">
                <a:solidFill>
                  <a:schemeClr val="lt1"/>
                </a:solidFill>
              </a:rPr>
              <a:t>CpG_ptg000020l_14227808 </a:t>
            </a:r>
            <a:r>
              <a:rPr lang="en" sz="1729">
                <a:solidFill>
                  <a:srgbClr val="6AA84F"/>
                </a:solidFill>
              </a:rPr>
              <a:t>⬆</a:t>
            </a:r>
            <a:endParaRPr sz="1729">
              <a:solidFill>
                <a:schemeClr val="lt1"/>
              </a:solidFill>
            </a:endParaRPr>
          </a:p>
        </p:txBody>
      </p:sp>
      <p:sp>
        <p:nvSpPr>
          <p:cNvPr id="239" name="Google Shape;239;p29"/>
          <p:cNvSpPr txBox="1"/>
          <p:nvPr/>
        </p:nvSpPr>
        <p:spPr>
          <a:xfrm>
            <a:off x="5519375" y="2868500"/>
            <a:ext cx="3547200" cy="177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sz="1800">
              <a:solidFill>
                <a:schemeClr val="lt1"/>
              </a:solidFill>
            </a:endParaRPr>
          </a:p>
        </p:txBody>
      </p:sp>
      <p:sp>
        <p:nvSpPr>
          <p:cNvPr id="240" name="Google Shape;240;p29"/>
          <p:cNvSpPr txBox="1"/>
          <p:nvPr/>
        </p:nvSpPr>
        <p:spPr>
          <a:xfrm>
            <a:off x="290925" y="866950"/>
            <a:ext cx="4401600" cy="35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Possible layered processes…</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342900" lvl="0" marL="457200" rtl="0" algn="l">
              <a:spcBef>
                <a:spcPts val="0"/>
              </a:spcBef>
              <a:spcAft>
                <a:spcPts val="0"/>
              </a:spcAft>
              <a:buClr>
                <a:schemeClr val="lt1"/>
              </a:buClr>
              <a:buSzPts val="1800"/>
              <a:buChar char="●"/>
            </a:pPr>
            <a:r>
              <a:rPr b="1" lang="en" sz="1800">
                <a:solidFill>
                  <a:schemeClr val="lt1"/>
                </a:solidFill>
              </a:rPr>
              <a:t>CpG </a:t>
            </a:r>
            <a:r>
              <a:rPr lang="en" sz="1800">
                <a:solidFill>
                  <a:schemeClr val="lt1"/>
                </a:solidFill>
              </a:rPr>
              <a:t>hypomethylation enhancing transcriptional access</a:t>
            </a:r>
            <a:endParaRPr sz="1800">
              <a:solidFill>
                <a:schemeClr val="lt1"/>
              </a:solidFill>
            </a:endParaRPr>
          </a:p>
          <a:p>
            <a:pPr indent="-342900" lvl="0" marL="457200" rtl="0" algn="l">
              <a:spcBef>
                <a:spcPts val="1000"/>
              </a:spcBef>
              <a:spcAft>
                <a:spcPts val="0"/>
              </a:spcAft>
              <a:buClr>
                <a:schemeClr val="lt1"/>
              </a:buClr>
              <a:buSzPts val="1800"/>
              <a:buChar char="●"/>
            </a:pPr>
            <a:r>
              <a:rPr b="1" lang="en" sz="1800">
                <a:solidFill>
                  <a:schemeClr val="lt1"/>
                </a:solidFill>
              </a:rPr>
              <a:t>miRNA_17173</a:t>
            </a:r>
            <a:r>
              <a:rPr lang="en" sz="1800">
                <a:solidFill>
                  <a:schemeClr val="lt1"/>
                </a:solidFill>
              </a:rPr>
              <a:t> post-transcriptionally silencing</a:t>
            </a:r>
            <a:endParaRPr sz="1800">
              <a:solidFill>
                <a:schemeClr val="lt1"/>
              </a:solidFill>
            </a:endParaRPr>
          </a:p>
          <a:p>
            <a:pPr indent="-342900" lvl="0" marL="457200" rtl="0" algn="l">
              <a:spcBef>
                <a:spcPts val="1000"/>
              </a:spcBef>
              <a:spcAft>
                <a:spcPts val="1000"/>
              </a:spcAft>
              <a:buClr>
                <a:schemeClr val="lt1"/>
              </a:buClr>
              <a:buSzPts val="1800"/>
              <a:buChar char="●"/>
            </a:pPr>
            <a:r>
              <a:rPr b="1" lang="en" sz="1800">
                <a:solidFill>
                  <a:schemeClr val="lt1"/>
                </a:solidFill>
              </a:rPr>
              <a:t>lncRNA_5655</a:t>
            </a:r>
            <a:r>
              <a:rPr lang="en" sz="1800">
                <a:solidFill>
                  <a:schemeClr val="lt1"/>
                </a:solidFill>
              </a:rPr>
              <a:t> sequestering TFs (decoy)</a:t>
            </a:r>
            <a:endParaRPr sz="18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4" name="Shape 244"/>
        <p:cNvGrpSpPr/>
        <p:nvPr/>
      </p:nvGrpSpPr>
      <p:grpSpPr>
        <a:xfrm>
          <a:off x="0" y="0"/>
          <a:ext cx="0" cy="0"/>
          <a:chOff x="0" y="0"/>
          <a:chExt cx="0" cy="0"/>
        </a:xfrm>
      </p:grpSpPr>
      <p:sp>
        <p:nvSpPr>
          <p:cNvPr id="245" name="Google Shape;245;p30"/>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Cryptochrome-1 (CRY1)</a:t>
            </a:r>
            <a:endParaRPr>
              <a:solidFill>
                <a:schemeClr val="lt1"/>
              </a:solidFill>
            </a:endParaRPr>
          </a:p>
        </p:txBody>
      </p:sp>
      <p:sp>
        <p:nvSpPr>
          <p:cNvPr id="246" name="Google Shape;246;p30"/>
          <p:cNvSpPr txBox="1"/>
          <p:nvPr/>
        </p:nvSpPr>
        <p:spPr>
          <a:xfrm>
            <a:off x="1882575" y="2340800"/>
            <a:ext cx="28500" cy="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47" name="Google Shape;247;p30"/>
          <p:cNvSpPr txBox="1"/>
          <p:nvPr/>
        </p:nvSpPr>
        <p:spPr>
          <a:xfrm>
            <a:off x="5519375" y="2793050"/>
            <a:ext cx="3306300" cy="1953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1800">
                <a:solidFill>
                  <a:schemeClr val="accent5"/>
                </a:solidFill>
              </a:rPr>
              <a:t>miRNA binds to gene</a:t>
            </a:r>
            <a:endParaRPr i="1" sz="1800">
              <a:solidFill>
                <a:schemeClr val="accent5"/>
              </a:solidFill>
            </a:endParaRPr>
          </a:p>
          <a:p>
            <a:pPr indent="0" lvl="0" marL="0" rtl="0" algn="l">
              <a:lnSpc>
                <a:spcPct val="115000"/>
              </a:lnSpc>
              <a:spcBef>
                <a:spcPts val="1200"/>
              </a:spcBef>
              <a:spcAft>
                <a:spcPts val="1200"/>
              </a:spcAft>
              <a:buNone/>
            </a:pPr>
            <a:r>
              <a:rPr i="1" lang="en" sz="1800">
                <a:solidFill>
                  <a:schemeClr val="accent5"/>
                </a:solidFill>
              </a:rPr>
              <a:t>miRNA binds to lncRNA_5655</a:t>
            </a:r>
            <a:endParaRPr i="1" sz="1800">
              <a:solidFill>
                <a:schemeClr val="accent5"/>
              </a:solidFill>
            </a:endParaRPr>
          </a:p>
        </p:txBody>
      </p:sp>
      <p:pic>
        <p:nvPicPr>
          <p:cNvPr id="248" name="Google Shape;248;p30"/>
          <p:cNvPicPr preferRelativeResize="0"/>
          <p:nvPr/>
        </p:nvPicPr>
        <p:blipFill>
          <a:blip r:embed="rId3">
            <a:alphaModFix/>
          </a:blip>
          <a:stretch>
            <a:fillRect/>
          </a:stretch>
        </p:blipFill>
        <p:spPr>
          <a:xfrm>
            <a:off x="152400" y="2793050"/>
            <a:ext cx="5214575" cy="1953939"/>
          </a:xfrm>
          <a:prstGeom prst="rect">
            <a:avLst/>
          </a:prstGeom>
          <a:noFill/>
          <a:ln>
            <a:noFill/>
          </a:ln>
        </p:spPr>
      </p:pic>
      <p:sp>
        <p:nvSpPr>
          <p:cNvPr id="249" name="Google Shape;249;p30"/>
          <p:cNvSpPr txBox="1"/>
          <p:nvPr>
            <p:ph idx="1" type="body"/>
          </p:nvPr>
        </p:nvSpPr>
        <p:spPr>
          <a:xfrm>
            <a:off x="5519375" y="877500"/>
            <a:ext cx="3306300" cy="17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35"/>
              <a:buNone/>
            </a:pPr>
            <a:r>
              <a:rPr lang="en" sz="1729">
                <a:solidFill>
                  <a:schemeClr val="lt1"/>
                </a:solidFill>
              </a:rPr>
              <a:t>CpG_ntLink_6_20064374	 </a:t>
            </a:r>
            <a:r>
              <a:rPr lang="en" sz="1729">
                <a:solidFill>
                  <a:srgbClr val="CC0000"/>
                </a:solidFill>
              </a:rPr>
              <a:t>⬇</a:t>
            </a:r>
            <a:br>
              <a:rPr lang="en" sz="1729">
                <a:solidFill>
                  <a:schemeClr val="lt1"/>
                </a:solidFill>
              </a:rPr>
            </a:br>
            <a:r>
              <a:rPr lang="en" sz="1729">
                <a:solidFill>
                  <a:schemeClr val="lt1"/>
                </a:solidFill>
              </a:rPr>
              <a:t>miRNA_17173 			 </a:t>
            </a:r>
            <a:r>
              <a:rPr lang="en" sz="1729">
                <a:solidFill>
                  <a:srgbClr val="CC0000"/>
                </a:solidFill>
              </a:rPr>
              <a:t>⬇</a:t>
            </a:r>
            <a:br>
              <a:rPr lang="en" sz="1729">
                <a:solidFill>
                  <a:schemeClr val="lt1"/>
                </a:solidFill>
              </a:rPr>
            </a:br>
            <a:r>
              <a:rPr lang="en" sz="1729">
                <a:solidFill>
                  <a:schemeClr val="lt1"/>
                </a:solidFill>
              </a:rPr>
              <a:t>CpG_ptg000023l_16389109 </a:t>
            </a:r>
            <a:r>
              <a:rPr lang="en" sz="1729">
                <a:solidFill>
                  <a:srgbClr val="CC0000"/>
                </a:solidFill>
              </a:rPr>
              <a:t>⬇</a:t>
            </a:r>
            <a:br>
              <a:rPr lang="en" sz="1729">
                <a:solidFill>
                  <a:schemeClr val="lt1"/>
                </a:solidFill>
              </a:rPr>
            </a:br>
            <a:r>
              <a:rPr lang="en" sz="1729">
                <a:solidFill>
                  <a:schemeClr val="lt1"/>
                </a:solidFill>
              </a:rPr>
              <a:t>lncRNA_5655 			 </a:t>
            </a:r>
            <a:r>
              <a:rPr lang="en" sz="1729">
                <a:solidFill>
                  <a:srgbClr val="CC0000"/>
                </a:solidFill>
              </a:rPr>
              <a:t>⬇</a:t>
            </a:r>
            <a:br>
              <a:rPr lang="en" sz="1729">
                <a:solidFill>
                  <a:schemeClr val="lt1"/>
                </a:solidFill>
              </a:rPr>
            </a:br>
            <a:r>
              <a:rPr lang="en" sz="1729">
                <a:solidFill>
                  <a:schemeClr val="lt1"/>
                </a:solidFill>
              </a:rPr>
              <a:t>CpG_ptg000020l_14227808 </a:t>
            </a:r>
            <a:r>
              <a:rPr lang="en" sz="1729">
                <a:solidFill>
                  <a:srgbClr val="6AA84F"/>
                </a:solidFill>
              </a:rPr>
              <a:t>⬆</a:t>
            </a:r>
            <a:endParaRPr sz="1729">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3" name="Shape 253"/>
        <p:cNvGrpSpPr/>
        <p:nvPr/>
      </p:nvGrpSpPr>
      <p:grpSpPr>
        <a:xfrm>
          <a:off x="0" y="0"/>
          <a:ext cx="0" cy="0"/>
          <a:chOff x="0" y="0"/>
          <a:chExt cx="0" cy="0"/>
        </a:xfrm>
      </p:grpSpPr>
      <p:sp>
        <p:nvSpPr>
          <p:cNvPr id="254" name="Google Shape;254;p31"/>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Cryptochrome-1 (CRY1)</a:t>
            </a:r>
            <a:endParaRPr>
              <a:solidFill>
                <a:schemeClr val="lt1"/>
              </a:solidFill>
            </a:endParaRPr>
          </a:p>
        </p:txBody>
      </p:sp>
      <p:sp>
        <p:nvSpPr>
          <p:cNvPr id="255" name="Google Shape;255;p31"/>
          <p:cNvSpPr txBox="1"/>
          <p:nvPr>
            <p:ph idx="1" type="body"/>
          </p:nvPr>
        </p:nvSpPr>
        <p:spPr>
          <a:xfrm>
            <a:off x="5519375" y="877500"/>
            <a:ext cx="3306300" cy="17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35"/>
              <a:buNone/>
            </a:pPr>
            <a:r>
              <a:rPr lang="en" sz="1729">
                <a:solidFill>
                  <a:schemeClr val="lt1"/>
                </a:solidFill>
              </a:rPr>
              <a:t>CpG_ntLink_6_20064374	 </a:t>
            </a:r>
            <a:r>
              <a:rPr lang="en" sz="1729">
                <a:solidFill>
                  <a:srgbClr val="CC0000"/>
                </a:solidFill>
              </a:rPr>
              <a:t>⬇</a:t>
            </a:r>
            <a:br>
              <a:rPr lang="en" sz="1729">
                <a:solidFill>
                  <a:schemeClr val="lt1"/>
                </a:solidFill>
              </a:rPr>
            </a:br>
            <a:r>
              <a:rPr lang="en" sz="1729">
                <a:solidFill>
                  <a:schemeClr val="lt1"/>
                </a:solidFill>
              </a:rPr>
              <a:t>miRNA_17173 			 </a:t>
            </a:r>
            <a:r>
              <a:rPr lang="en" sz="1729">
                <a:solidFill>
                  <a:srgbClr val="CC0000"/>
                </a:solidFill>
              </a:rPr>
              <a:t>⬇</a:t>
            </a:r>
            <a:br>
              <a:rPr lang="en" sz="1729">
                <a:solidFill>
                  <a:schemeClr val="lt1"/>
                </a:solidFill>
              </a:rPr>
            </a:br>
            <a:r>
              <a:rPr lang="en" sz="1729">
                <a:solidFill>
                  <a:schemeClr val="lt1"/>
                </a:solidFill>
              </a:rPr>
              <a:t>CpG_ptg000023l_16389109 </a:t>
            </a:r>
            <a:r>
              <a:rPr lang="en" sz="1729">
                <a:solidFill>
                  <a:srgbClr val="CC0000"/>
                </a:solidFill>
              </a:rPr>
              <a:t>⬇</a:t>
            </a:r>
            <a:br>
              <a:rPr lang="en" sz="1729">
                <a:solidFill>
                  <a:schemeClr val="lt1"/>
                </a:solidFill>
              </a:rPr>
            </a:br>
            <a:r>
              <a:rPr lang="en" sz="1729">
                <a:solidFill>
                  <a:schemeClr val="lt1"/>
                </a:solidFill>
              </a:rPr>
              <a:t>lncRNA_5655 			 </a:t>
            </a:r>
            <a:r>
              <a:rPr lang="en" sz="1729">
                <a:solidFill>
                  <a:srgbClr val="CC0000"/>
                </a:solidFill>
              </a:rPr>
              <a:t>⬇</a:t>
            </a:r>
            <a:br>
              <a:rPr lang="en" sz="1729">
                <a:solidFill>
                  <a:schemeClr val="lt1"/>
                </a:solidFill>
              </a:rPr>
            </a:br>
            <a:r>
              <a:rPr lang="en" sz="1729">
                <a:solidFill>
                  <a:schemeClr val="lt1"/>
                </a:solidFill>
              </a:rPr>
              <a:t>CpG_ptg000020l_14227808 </a:t>
            </a:r>
            <a:r>
              <a:rPr lang="en" sz="1729">
                <a:solidFill>
                  <a:srgbClr val="6AA84F"/>
                </a:solidFill>
              </a:rPr>
              <a:t>⬆</a:t>
            </a:r>
            <a:endParaRPr sz="1729">
              <a:solidFill>
                <a:schemeClr val="lt1"/>
              </a:solidFill>
            </a:endParaRPr>
          </a:p>
        </p:txBody>
      </p:sp>
      <p:sp>
        <p:nvSpPr>
          <p:cNvPr id="256" name="Google Shape;256;p31"/>
          <p:cNvSpPr txBox="1"/>
          <p:nvPr/>
        </p:nvSpPr>
        <p:spPr>
          <a:xfrm>
            <a:off x="5519375" y="2868500"/>
            <a:ext cx="3547200" cy="177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sz="1800">
              <a:solidFill>
                <a:schemeClr val="lt1"/>
              </a:solidFill>
            </a:endParaRPr>
          </a:p>
        </p:txBody>
      </p:sp>
      <p:sp>
        <p:nvSpPr>
          <p:cNvPr id="257" name="Google Shape;257;p31"/>
          <p:cNvSpPr txBox="1"/>
          <p:nvPr/>
        </p:nvSpPr>
        <p:spPr>
          <a:xfrm>
            <a:off x="290925" y="877500"/>
            <a:ext cx="4361400" cy="35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Possible layered processes…</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342900" lvl="0" marL="457200" rtl="0" algn="l">
              <a:spcBef>
                <a:spcPts val="0"/>
              </a:spcBef>
              <a:spcAft>
                <a:spcPts val="0"/>
              </a:spcAft>
              <a:buClr>
                <a:schemeClr val="lt1"/>
              </a:buClr>
              <a:buSzPts val="1800"/>
              <a:buChar char="●"/>
            </a:pPr>
            <a:r>
              <a:rPr b="1" lang="en" sz="1800">
                <a:solidFill>
                  <a:schemeClr val="lt1"/>
                </a:solidFill>
              </a:rPr>
              <a:t>CpG </a:t>
            </a:r>
            <a:r>
              <a:rPr lang="en" sz="1800">
                <a:solidFill>
                  <a:schemeClr val="lt1"/>
                </a:solidFill>
              </a:rPr>
              <a:t>hypomethylation enhancing transcriptional access</a:t>
            </a:r>
            <a:endParaRPr sz="1800">
              <a:solidFill>
                <a:schemeClr val="lt1"/>
              </a:solidFill>
            </a:endParaRPr>
          </a:p>
          <a:p>
            <a:pPr indent="-342900" lvl="0" marL="457200" rtl="0" algn="l">
              <a:spcBef>
                <a:spcPts val="1000"/>
              </a:spcBef>
              <a:spcAft>
                <a:spcPts val="0"/>
              </a:spcAft>
              <a:buClr>
                <a:schemeClr val="lt1"/>
              </a:buClr>
              <a:buSzPts val="1800"/>
              <a:buChar char="●"/>
            </a:pPr>
            <a:r>
              <a:rPr b="1" lang="en" sz="1800">
                <a:solidFill>
                  <a:schemeClr val="lt1"/>
                </a:solidFill>
              </a:rPr>
              <a:t>miRNA_17173</a:t>
            </a:r>
            <a:r>
              <a:rPr lang="en" sz="1800">
                <a:solidFill>
                  <a:schemeClr val="lt1"/>
                </a:solidFill>
              </a:rPr>
              <a:t> post-transcriptionally silencing</a:t>
            </a:r>
            <a:endParaRPr sz="1800">
              <a:solidFill>
                <a:schemeClr val="lt1"/>
              </a:solidFill>
            </a:endParaRPr>
          </a:p>
          <a:p>
            <a:pPr indent="-342900" lvl="0" marL="457200" rtl="0" algn="l">
              <a:spcBef>
                <a:spcPts val="1000"/>
              </a:spcBef>
              <a:spcAft>
                <a:spcPts val="0"/>
              </a:spcAft>
              <a:buClr>
                <a:schemeClr val="lt1"/>
              </a:buClr>
              <a:buSzPts val="1800"/>
              <a:buChar char="●"/>
            </a:pPr>
            <a:r>
              <a:rPr b="1" lang="en" sz="1800">
                <a:solidFill>
                  <a:schemeClr val="lt1"/>
                </a:solidFill>
              </a:rPr>
              <a:t>lncRNA_5655</a:t>
            </a:r>
            <a:r>
              <a:rPr lang="en" sz="1800">
                <a:solidFill>
                  <a:schemeClr val="lt1"/>
                </a:solidFill>
              </a:rPr>
              <a:t> sequestering TFs (decoy)</a:t>
            </a:r>
            <a:endParaRPr sz="1800">
              <a:solidFill>
                <a:schemeClr val="lt1"/>
              </a:solidFill>
            </a:endParaRPr>
          </a:p>
          <a:p>
            <a:pPr indent="-342900" lvl="0" marL="457200" rtl="0" algn="l">
              <a:spcBef>
                <a:spcPts val="1000"/>
              </a:spcBef>
              <a:spcAft>
                <a:spcPts val="1000"/>
              </a:spcAft>
              <a:buClr>
                <a:schemeClr val="accent5"/>
              </a:buClr>
              <a:buSzPts val="1800"/>
              <a:buChar char="●"/>
            </a:pPr>
            <a:r>
              <a:rPr b="1" lang="en" sz="1800">
                <a:solidFill>
                  <a:schemeClr val="accent5"/>
                </a:solidFill>
              </a:rPr>
              <a:t>lncRNA_5655 </a:t>
            </a:r>
            <a:r>
              <a:rPr lang="en" sz="1800">
                <a:solidFill>
                  <a:schemeClr val="accent5"/>
                </a:solidFill>
              </a:rPr>
              <a:t>sequesters </a:t>
            </a:r>
            <a:r>
              <a:rPr b="1" lang="en" sz="1800">
                <a:solidFill>
                  <a:schemeClr val="accent5"/>
                </a:solidFill>
              </a:rPr>
              <a:t>miRNA_17173 </a:t>
            </a:r>
            <a:r>
              <a:rPr lang="en" sz="1800">
                <a:solidFill>
                  <a:schemeClr val="accent5"/>
                </a:solidFill>
              </a:rPr>
              <a:t>to mediate its effects </a:t>
            </a:r>
            <a:endParaRPr sz="1800">
              <a:solidFill>
                <a:schemeClr val="accent5"/>
              </a:solidFill>
            </a:endParaRPr>
          </a:p>
        </p:txBody>
      </p:sp>
      <p:sp>
        <p:nvSpPr>
          <p:cNvPr id="258" name="Google Shape;258;p31"/>
          <p:cNvSpPr txBox="1"/>
          <p:nvPr/>
        </p:nvSpPr>
        <p:spPr>
          <a:xfrm>
            <a:off x="5519375" y="2793050"/>
            <a:ext cx="3306300" cy="1953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1800">
                <a:solidFill>
                  <a:schemeClr val="accent5"/>
                </a:solidFill>
              </a:rPr>
              <a:t>miRNA binds to gene</a:t>
            </a:r>
            <a:endParaRPr i="1" sz="1800">
              <a:solidFill>
                <a:schemeClr val="accent5"/>
              </a:solidFill>
            </a:endParaRPr>
          </a:p>
          <a:p>
            <a:pPr indent="0" lvl="0" marL="0" rtl="0" algn="l">
              <a:lnSpc>
                <a:spcPct val="115000"/>
              </a:lnSpc>
              <a:spcBef>
                <a:spcPts val="1200"/>
              </a:spcBef>
              <a:spcAft>
                <a:spcPts val="1200"/>
              </a:spcAft>
              <a:buNone/>
            </a:pPr>
            <a:r>
              <a:rPr i="1" lang="en" sz="1800">
                <a:solidFill>
                  <a:schemeClr val="accent5"/>
                </a:solidFill>
              </a:rPr>
              <a:t>miRNA binds to lncRNA_5655</a:t>
            </a:r>
            <a:endParaRPr i="1" sz="1800">
              <a:solidFill>
                <a:schemeClr val="accent5"/>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B"/>
        </a:solidFill>
      </p:bgPr>
    </p:bg>
    <p:spTree>
      <p:nvGrpSpPr>
        <p:cNvPr id="59" name="Shape 59"/>
        <p:cNvGrpSpPr/>
        <p:nvPr/>
      </p:nvGrpSpPr>
      <p:grpSpPr>
        <a:xfrm>
          <a:off x="0" y="0"/>
          <a:ext cx="0" cy="0"/>
          <a:chOff x="0" y="0"/>
          <a:chExt cx="0" cy="0"/>
        </a:xfrm>
      </p:grpSpPr>
      <p:sp>
        <p:nvSpPr>
          <p:cNvPr id="60" name="Google Shape;60;p14"/>
          <p:cNvSpPr txBox="1"/>
          <p:nvPr/>
        </p:nvSpPr>
        <p:spPr>
          <a:xfrm>
            <a:off x="0" y="0"/>
            <a:ext cx="9144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1"/>
                </a:solidFill>
              </a:rPr>
              <a:t>We must understand the mechanisms of environmental response to…</a:t>
            </a:r>
            <a:endParaRPr sz="2200">
              <a:solidFill>
                <a:schemeClr val="dk1"/>
              </a:solidFill>
            </a:endParaRPr>
          </a:p>
          <a:p>
            <a:pPr indent="0" lvl="0" marL="0" rtl="0" algn="l">
              <a:spcBef>
                <a:spcPts val="0"/>
              </a:spcBef>
              <a:spcAft>
                <a:spcPts val="0"/>
              </a:spcAft>
              <a:buNone/>
            </a:pPr>
            <a:r>
              <a:t/>
            </a:r>
            <a:endParaRPr sz="2200">
              <a:solidFill>
                <a:schemeClr val="dk1"/>
              </a:solidFill>
            </a:endParaRPr>
          </a:p>
        </p:txBody>
      </p:sp>
      <p:pic>
        <p:nvPicPr>
          <p:cNvPr id="61" name="Google Shape;61;p14"/>
          <p:cNvPicPr preferRelativeResize="0"/>
          <p:nvPr/>
        </p:nvPicPr>
        <p:blipFill rotWithShape="1">
          <a:blip r:embed="rId3">
            <a:alphaModFix/>
          </a:blip>
          <a:srcRect b="22960" l="12646" r="38598" t="12866"/>
          <a:stretch/>
        </p:blipFill>
        <p:spPr>
          <a:xfrm>
            <a:off x="411800" y="1149900"/>
            <a:ext cx="3479700" cy="3053476"/>
          </a:xfrm>
          <a:prstGeom prst="rect">
            <a:avLst/>
          </a:prstGeom>
          <a:noFill/>
          <a:ln>
            <a:noFill/>
          </a:ln>
        </p:spPr>
      </p:pic>
      <p:grpSp>
        <p:nvGrpSpPr>
          <p:cNvPr id="62" name="Google Shape;62;p14"/>
          <p:cNvGrpSpPr/>
          <p:nvPr/>
        </p:nvGrpSpPr>
        <p:grpSpPr>
          <a:xfrm>
            <a:off x="4210625" y="503525"/>
            <a:ext cx="4933375" cy="1507095"/>
            <a:chOff x="4210625" y="503525"/>
            <a:chExt cx="4933375" cy="1507095"/>
          </a:xfrm>
        </p:grpSpPr>
        <p:sp>
          <p:nvSpPr>
            <p:cNvPr id="63" name="Google Shape;63;p14"/>
            <p:cNvSpPr txBox="1"/>
            <p:nvPr/>
          </p:nvSpPr>
          <p:spPr>
            <a:xfrm>
              <a:off x="5664300" y="542475"/>
              <a:ext cx="3479700" cy="14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rPr>
                <a:t>Predict how changes will affect organisms/populations</a:t>
              </a:r>
              <a:endParaRPr sz="1800">
                <a:solidFill>
                  <a:schemeClr val="dk1"/>
                </a:solidFill>
              </a:endParaRPr>
            </a:p>
            <a:p>
              <a:pPr indent="0" lvl="0" marL="0" rtl="0" algn="ctr">
                <a:spcBef>
                  <a:spcPts val="0"/>
                </a:spcBef>
                <a:spcAft>
                  <a:spcPts val="0"/>
                </a:spcAft>
                <a:buNone/>
              </a:pPr>
              <a:r>
                <a:t/>
              </a:r>
              <a:endParaRPr sz="1800">
                <a:solidFill>
                  <a:schemeClr val="dk1"/>
                </a:solidFill>
              </a:endParaRPr>
            </a:p>
          </p:txBody>
        </p:sp>
        <p:pic>
          <p:nvPicPr>
            <p:cNvPr id="64" name="Google Shape;64;p14"/>
            <p:cNvPicPr preferRelativeResize="0"/>
            <p:nvPr/>
          </p:nvPicPr>
          <p:blipFill rotWithShape="1">
            <a:blip r:embed="rId3">
              <a:alphaModFix/>
            </a:blip>
            <a:srcRect b="58948" l="64057" r="10300" t="4638"/>
            <a:stretch/>
          </p:blipFill>
          <p:spPr>
            <a:xfrm>
              <a:off x="4210625" y="503525"/>
              <a:ext cx="1520778" cy="1507095"/>
            </a:xfrm>
            <a:prstGeom prst="rect">
              <a:avLst/>
            </a:prstGeom>
            <a:noFill/>
            <a:ln>
              <a:noFill/>
            </a:ln>
          </p:spPr>
        </p:pic>
      </p:grpSp>
      <p:grpSp>
        <p:nvGrpSpPr>
          <p:cNvPr id="65" name="Google Shape;65;p14"/>
          <p:cNvGrpSpPr/>
          <p:nvPr/>
        </p:nvGrpSpPr>
        <p:grpSpPr>
          <a:xfrm>
            <a:off x="4210625" y="2010619"/>
            <a:ext cx="4933275" cy="1499156"/>
            <a:chOff x="4210625" y="2010619"/>
            <a:chExt cx="4933275" cy="1499156"/>
          </a:xfrm>
        </p:grpSpPr>
        <p:pic>
          <p:nvPicPr>
            <p:cNvPr id="66" name="Google Shape;66;p14"/>
            <p:cNvPicPr preferRelativeResize="0"/>
            <p:nvPr/>
          </p:nvPicPr>
          <p:blipFill rotWithShape="1">
            <a:blip r:embed="rId3">
              <a:alphaModFix/>
            </a:blip>
            <a:srcRect b="26579" l="65424" r="10953" t="41416"/>
            <a:stretch/>
          </p:blipFill>
          <p:spPr>
            <a:xfrm>
              <a:off x="4210625" y="2010619"/>
              <a:ext cx="1585524" cy="1499095"/>
            </a:xfrm>
            <a:prstGeom prst="rect">
              <a:avLst/>
            </a:prstGeom>
            <a:noFill/>
            <a:ln>
              <a:noFill/>
            </a:ln>
          </p:spPr>
        </p:pic>
        <p:sp>
          <p:nvSpPr>
            <p:cNvPr id="67" name="Google Shape;67;p14"/>
            <p:cNvSpPr txBox="1"/>
            <p:nvPr/>
          </p:nvSpPr>
          <p:spPr>
            <a:xfrm>
              <a:off x="5731400" y="2010675"/>
              <a:ext cx="3412500" cy="14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Identify populations and ecosystems most at risk</a:t>
              </a:r>
              <a:endParaRPr sz="1800">
                <a:solidFill>
                  <a:schemeClr val="dk1"/>
                </a:solidFill>
              </a:endParaRPr>
            </a:p>
          </p:txBody>
        </p:sp>
      </p:grpSp>
      <p:grpSp>
        <p:nvGrpSpPr>
          <p:cNvPr id="68" name="Google Shape;68;p14"/>
          <p:cNvGrpSpPr/>
          <p:nvPr/>
        </p:nvGrpSpPr>
        <p:grpSpPr>
          <a:xfrm>
            <a:off x="4275371" y="3509725"/>
            <a:ext cx="4868479" cy="1523474"/>
            <a:chOff x="4275371" y="3509725"/>
            <a:chExt cx="4868479" cy="1523474"/>
          </a:xfrm>
        </p:grpSpPr>
        <p:pic>
          <p:nvPicPr>
            <p:cNvPr id="69" name="Google Shape;69;p14"/>
            <p:cNvPicPr preferRelativeResize="0"/>
            <p:nvPr/>
          </p:nvPicPr>
          <p:blipFill rotWithShape="1">
            <a:blip r:embed="rId3">
              <a:alphaModFix/>
            </a:blip>
            <a:srcRect b="1305" l="67383" r="13674" t="72895"/>
            <a:stretch/>
          </p:blipFill>
          <p:spPr>
            <a:xfrm>
              <a:off x="4275371" y="3587649"/>
              <a:ext cx="1520778" cy="1445550"/>
            </a:xfrm>
            <a:prstGeom prst="rect">
              <a:avLst/>
            </a:prstGeom>
            <a:noFill/>
            <a:ln>
              <a:noFill/>
            </a:ln>
          </p:spPr>
        </p:pic>
        <p:sp>
          <p:nvSpPr>
            <p:cNvPr id="70" name="Google Shape;70;p14"/>
            <p:cNvSpPr txBox="1"/>
            <p:nvPr/>
          </p:nvSpPr>
          <p:spPr>
            <a:xfrm>
              <a:off x="5796150" y="3509725"/>
              <a:ext cx="3347700" cy="144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Inform management decisions</a:t>
              </a:r>
              <a:endParaRPr sz="1800">
                <a:solidFill>
                  <a:schemeClr val="dk1"/>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2" name="Shape 262"/>
        <p:cNvGrpSpPr/>
        <p:nvPr/>
      </p:nvGrpSpPr>
      <p:grpSpPr>
        <a:xfrm>
          <a:off x="0" y="0"/>
          <a:ext cx="0" cy="0"/>
          <a:chOff x="0" y="0"/>
          <a:chExt cx="0" cy="0"/>
        </a:xfrm>
      </p:grpSpPr>
      <p:sp>
        <p:nvSpPr>
          <p:cNvPr id="263" name="Google Shape;263;p32"/>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Phosphoenolpyruvate Carboxykinase [GTP], Mitochondrial (PEPCK-M)</a:t>
            </a:r>
            <a:endParaRPr sz="1800">
              <a:solidFill>
                <a:schemeClr val="lt1"/>
              </a:solidFill>
            </a:endParaRPr>
          </a:p>
        </p:txBody>
      </p:sp>
      <p:sp>
        <p:nvSpPr>
          <p:cNvPr id="264" name="Google Shape;264;p32"/>
          <p:cNvSpPr txBox="1"/>
          <p:nvPr>
            <p:ph idx="1" type="body"/>
          </p:nvPr>
        </p:nvSpPr>
        <p:spPr>
          <a:xfrm>
            <a:off x="5525900" y="831400"/>
            <a:ext cx="3306300" cy="19698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lang="en">
                <a:solidFill>
                  <a:schemeClr val="lt1"/>
                </a:solidFill>
              </a:rPr>
              <a:t>Cluster_5516	 			</a:t>
            </a:r>
            <a:r>
              <a:rPr lang="en">
                <a:solidFill>
                  <a:srgbClr val="CC0000"/>
                </a:solidFill>
              </a:rPr>
              <a:t>⬇</a:t>
            </a:r>
            <a:br>
              <a:rPr lang="en">
                <a:solidFill>
                  <a:schemeClr val="lt1"/>
                </a:solidFill>
              </a:rPr>
            </a:br>
            <a:r>
              <a:rPr lang="en">
                <a:solidFill>
                  <a:schemeClr val="lt1"/>
                </a:solidFill>
              </a:rPr>
              <a:t>CpG_ptg000031l_9174311	</a:t>
            </a:r>
            <a:r>
              <a:rPr lang="en">
                <a:solidFill>
                  <a:srgbClr val="CC0000"/>
                </a:solidFill>
              </a:rPr>
              <a:t>⬇</a:t>
            </a:r>
            <a:br>
              <a:rPr lang="en">
                <a:solidFill>
                  <a:schemeClr val="lt1"/>
                </a:solidFill>
              </a:rPr>
            </a:br>
            <a:r>
              <a:rPr lang="en">
                <a:solidFill>
                  <a:schemeClr val="lt1"/>
                </a:solidFill>
              </a:rPr>
              <a:t>CpG_ptg000017l_6932165	</a:t>
            </a:r>
            <a:r>
              <a:rPr lang="en">
                <a:solidFill>
                  <a:srgbClr val="6AA84F"/>
                </a:solidFill>
              </a:rPr>
              <a:t>⬆</a:t>
            </a:r>
            <a:br>
              <a:rPr lang="en">
                <a:solidFill>
                  <a:schemeClr val="lt1"/>
                </a:solidFill>
              </a:rPr>
            </a:br>
            <a:r>
              <a:rPr lang="en">
                <a:solidFill>
                  <a:schemeClr val="lt1"/>
                </a:solidFill>
              </a:rPr>
              <a:t>CpG_ptg000012l_1232238	</a:t>
            </a:r>
            <a:r>
              <a:rPr lang="en">
                <a:solidFill>
                  <a:srgbClr val="6AA84F"/>
                </a:solidFill>
              </a:rPr>
              <a:t>⬆</a:t>
            </a:r>
            <a:br>
              <a:rPr lang="en">
                <a:solidFill>
                  <a:schemeClr val="lt1"/>
                </a:solidFill>
              </a:rPr>
            </a:br>
            <a:r>
              <a:rPr lang="en">
                <a:solidFill>
                  <a:schemeClr val="lt1"/>
                </a:solidFill>
              </a:rPr>
              <a:t>CpG_ptg022l_0644136		</a:t>
            </a:r>
            <a:r>
              <a:rPr lang="en">
                <a:solidFill>
                  <a:srgbClr val="6AA84F"/>
                </a:solidFill>
              </a:rPr>
              <a:t>⬆</a:t>
            </a:r>
            <a:endParaRPr>
              <a:solidFill>
                <a:schemeClr val="lt1"/>
              </a:solidFill>
            </a:endParaRPr>
          </a:p>
        </p:txBody>
      </p:sp>
      <p:pic>
        <p:nvPicPr>
          <p:cNvPr id="265" name="Google Shape;265;p32"/>
          <p:cNvPicPr preferRelativeResize="0"/>
          <p:nvPr/>
        </p:nvPicPr>
        <p:blipFill>
          <a:blip r:embed="rId3">
            <a:alphaModFix/>
          </a:blip>
          <a:stretch>
            <a:fillRect/>
          </a:stretch>
        </p:blipFill>
        <p:spPr>
          <a:xfrm>
            <a:off x="113125" y="831400"/>
            <a:ext cx="5251300" cy="3750925"/>
          </a:xfrm>
          <a:prstGeom prst="rect">
            <a:avLst/>
          </a:prstGeom>
          <a:noFill/>
          <a:ln>
            <a:noFill/>
          </a:ln>
        </p:spPr>
      </p:pic>
      <p:sp>
        <p:nvSpPr>
          <p:cNvPr id="266" name="Google Shape;266;p32"/>
          <p:cNvSpPr txBox="1"/>
          <p:nvPr/>
        </p:nvSpPr>
        <p:spPr>
          <a:xfrm>
            <a:off x="5532950" y="2801200"/>
            <a:ext cx="3306300" cy="110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lt1"/>
                </a:solidFill>
              </a:rPr>
              <a:t>miRNA binds to gene (5’UTR)</a:t>
            </a:r>
            <a:endParaRPr sz="1800">
              <a:solidFill>
                <a:schemeClr val="lt1"/>
              </a:solidFill>
            </a:endParaRPr>
          </a:p>
          <a:p>
            <a:pPr indent="0" lvl="0" marL="0" rtl="0" algn="l">
              <a:spcBef>
                <a:spcPts val="1200"/>
              </a:spcBef>
              <a:spcAft>
                <a:spcPts val="0"/>
              </a:spcAft>
              <a:buNone/>
            </a:pPr>
            <a:r>
              <a:t/>
            </a:r>
            <a:endParaRPr sz="1800">
              <a:solidFill>
                <a:schemeClr val="dk2"/>
              </a:solidFill>
            </a:endParaRPr>
          </a:p>
        </p:txBody>
      </p:sp>
      <p:pic>
        <p:nvPicPr>
          <p:cNvPr id="267" name="Google Shape;267;p32"/>
          <p:cNvPicPr preferRelativeResize="0"/>
          <p:nvPr/>
        </p:nvPicPr>
        <p:blipFill>
          <a:blip r:embed="rId4">
            <a:alphaModFix/>
          </a:blip>
          <a:stretch>
            <a:fillRect/>
          </a:stretch>
        </p:blipFill>
        <p:spPr>
          <a:xfrm>
            <a:off x="113125" y="831400"/>
            <a:ext cx="5251295" cy="3750925"/>
          </a:xfrm>
          <a:prstGeom prst="rect">
            <a:avLst/>
          </a:prstGeom>
          <a:noFill/>
          <a:ln>
            <a:noFill/>
          </a:ln>
        </p:spPr>
      </p:pic>
      <p:sp>
        <p:nvSpPr>
          <p:cNvPr id="268" name="Google Shape;268;p32"/>
          <p:cNvSpPr txBox="1"/>
          <p:nvPr/>
        </p:nvSpPr>
        <p:spPr>
          <a:xfrm>
            <a:off x="6895725" y="1344075"/>
            <a:ext cx="226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grpSp>
        <p:nvGrpSpPr>
          <p:cNvPr id="269" name="Google Shape;269;p32"/>
          <p:cNvGrpSpPr/>
          <p:nvPr/>
        </p:nvGrpSpPr>
        <p:grpSpPr>
          <a:xfrm>
            <a:off x="112902" y="4313675"/>
            <a:ext cx="5251386" cy="603000"/>
            <a:chOff x="125800" y="4313675"/>
            <a:chExt cx="5226300" cy="603000"/>
          </a:xfrm>
        </p:grpSpPr>
        <p:sp>
          <p:nvSpPr>
            <p:cNvPr id="270" name="Google Shape;270;p32"/>
            <p:cNvSpPr/>
            <p:nvPr/>
          </p:nvSpPr>
          <p:spPr>
            <a:xfrm>
              <a:off x="125800" y="4389875"/>
              <a:ext cx="5226300" cy="52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1" name="Google Shape;271;p32"/>
            <p:cNvSpPr txBox="1"/>
            <p:nvPr/>
          </p:nvSpPr>
          <p:spPr>
            <a:xfrm>
              <a:off x="1339300" y="4313675"/>
              <a:ext cx="3511200" cy="32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rPr>
                <a:t>Importance to model prediction</a:t>
              </a:r>
              <a:endParaRPr sz="1600">
                <a:solidFill>
                  <a:schemeClr val="dk1"/>
                </a:solidFill>
              </a:endParaRPr>
            </a:p>
          </p:txBody>
        </p:sp>
        <p:sp>
          <p:nvSpPr>
            <p:cNvPr id="272" name="Google Shape;272;p32"/>
            <p:cNvSpPr/>
            <p:nvPr/>
          </p:nvSpPr>
          <p:spPr>
            <a:xfrm>
              <a:off x="1497100" y="4635575"/>
              <a:ext cx="3195600" cy="204900"/>
            </a:xfrm>
            <a:prstGeom prst="rightArrow">
              <a:avLst>
                <a:gd fmla="val 32992" name="adj1"/>
                <a:gd fmla="val 50000" name="adj2"/>
              </a:avLst>
            </a:prstGeom>
            <a:solidFill>
              <a:schemeClr val="accent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6" name="Shape 276"/>
        <p:cNvGrpSpPr/>
        <p:nvPr/>
      </p:nvGrpSpPr>
      <p:grpSpPr>
        <a:xfrm>
          <a:off x="0" y="0"/>
          <a:ext cx="0" cy="0"/>
          <a:chOff x="0" y="0"/>
          <a:chExt cx="0" cy="0"/>
        </a:xfrm>
      </p:grpSpPr>
      <p:pic>
        <p:nvPicPr>
          <p:cNvPr id="277" name="Google Shape;277;p33"/>
          <p:cNvPicPr preferRelativeResize="0"/>
          <p:nvPr/>
        </p:nvPicPr>
        <p:blipFill>
          <a:blip r:embed="rId3">
            <a:alphaModFix/>
          </a:blip>
          <a:stretch>
            <a:fillRect/>
          </a:stretch>
        </p:blipFill>
        <p:spPr>
          <a:xfrm>
            <a:off x="113126" y="846575"/>
            <a:ext cx="5264399" cy="3760285"/>
          </a:xfrm>
          <a:prstGeom prst="rect">
            <a:avLst/>
          </a:prstGeom>
          <a:noFill/>
          <a:ln>
            <a:noFill/>
          </a:ln>
        </p:spPr>
      </p:pic>
      <p:sp>
        <p:nvSpPr>
          <p:cNvPr id="278" name="Google Shape;278;p33"/>
          <p:cNvSpPr txBox="1"/>
          <p:nvPr>
            <p:ph type="title"/>
          </p:nvPr>
        </p:nvSpPr>
        <p:spPr>
          <a:xfrm>
            <a:off x="0" y="0"/>
            <a:ext cx="914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TNF Receptor-Associated Factor 2 (TRAF2)</a:t>
            </a:r>
            <a:endParaRPr>
              <a:solidFill>
                <a:schemeClr val="lt1"/>
              </a:solidFill>
            </a:endParaRPr>
          </a:p>
        </p:txBody>
      </p:sp>
      <p:sp>
        <p:nvSpPr>
          <p:cNvPr id="279" name="Google Shape;279;p33"/>
          <p:cNvSpPr txBox="1"/>
          <p:nvPr/>
        </p:nvSpPr>
        <p:spPr>
          <a:xfrm>
            <a:off x="5525900" y="831400"/>
            <a:ext cx="3624600" cy="125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chemeClr val="lt1"/>
                </a:solidFill>
              </a:rPr>
              <a:t>CpG_ntLink_8 sites are adjacent, within gene for Proprotein convertase 5</a:t>
            </a:r>
            <a:endParaRPr sz="1800">
              <a:solidFill>
                <a:schemeClr val="lt1"/>
              </a:solidFill>
            </a:endParaRPr>
          </a:p>
        </p:txBody>
      </p:sp>
      <p:sp>
        <p:nvSpPr>
          <p:cNvPr id="280" name="Google Shape;280;p33"/>
          <p:cNvSpPr txBox="1"/>
          <p:nvPr>
            <p:ph idx="1" type="body"/>
          </p:nvPr>
        </p:nvSpPr>
        <p:spPr>
          <a:xfrm>
            <a:off x="5587075" y="2341700"/>
            <a:ext cx="3306300" cy="1969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CpG_ntLink_8_2636586	</a:t>
            </a:r>
            <a:br>
              <a:rPr lang="en">
                <a:solidFill>
                  <a:schemeClr val="dk1"/>
                </a:solidFill>
              </a:rPr>
            </a:br>
            <a:r>
              <a:rPr lang="en">
                <a:solidFill>
                  <a:schemeClr val="dk1"/>
                </a:solidFill>
              </a:rPr>
              <a:t>CpG_ntLink_8_26369584	</a:t>
            </a:r>
            <a:br>
              <a:rPr lang="en">
                <a:solidFill>
                  <a:schemeClr val="dk1"/>
                </a:solidFill>
              </a:rPr>
            </a:br>
            <a:r>
              <a:rPr lang="en">
                <a:solidFill>
                  <a:schemeClr val="dk1"/>
                </a:solidFill>
              </a:rPr>
              <a:t>CpG_ptg000015l_9503618</a:t>
            </a:r>
            <a:br>
              <a:rPr lang="en">
                <a:solidFill>
                  <a:schemeClr val="dk1"/>
                </a:solidFill>
              </a:rPr>
            </a:br>
            <a:r>
              <a:rPr lang="en">
                <a:solidFill>
                  <a:schemeClr val="dk1"/>
                </a:solidFill>
              </a:rPr>
              <a:t>CpG_ptg000009l_97541</a:t>
            </a:r>
            <a:br>
              <a:rPr lang="en">
                <a:solidFill>
                  <a:schemeClr val="dk1"/>
                </a:solidFill>
              </a:rPr>
            </a:br>
            <a:r>
              <a:rPr lang="en">
                <a:solidFill>
                  <a:schemeClr val="dk1"/>
                </a:solidFill>
              </a:rPr>
              <a:t>CpG_ptg000027l_14481293</a:t>
            </a:r>
            <a:endParaRPr>
              <a:solidFill>
                <a:schemeClr val="dk1"/>
              </a:solidFill>
            </a:endParaRPr>
          </a:p>
        </p:txBody>
      </p:sp>
      <p:sp>
        <p:nvSpPr>
          <p:cNvPr id="281" name="Google Shape;281;p33"/>
          <p:cNvSpPr/>
          <p:nvPr/>
        </p:nvSpPr>
        <p:spPr>
          <a:xfrm>
            <a:off x="1525850" y="1113975"/>
            <a:ext cx="147600" cy="134100"/>
          </a:xfrm>
          <a:prstGeom prst="star5">
            <a:avLst>
              <a:gd fmla="val 19098" name="adj"/>
              <a:gd fmla="val 105146" name="hf"/>
              <a:gd fmla="val 110557" name="vf"/>
            </a:avLst>
          </a:prstGeom>
          <a:solidFill>
            <a:schemeClr val="accent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2" name="Google Shape;282;p33"/>
          <p:cNvSpPr/>
          <p:nvPr/>
        </p:nvSpPr>
        <p:spPr>
          <a:xfrm>
            <a:off x="1525850" y="1260575"/>
            <a:ext cx="147600" cy="134100"/>
          </a:xfrm>
          <a:prstGeom prst="star5">
            <a:avLst>
              <a:gd fmla="val 19098" name="adj"/>
              <a:gd fmla="val 105146" name="hf"/>
              <a:gd fmla="val 110557" name="vf"/>
            </a:avLst>
          </a:prstGeom>
          <a:solidFill>
            <a:schemeClr val="accent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3" name="Google Shape;283;p33"/>
          <p:cNvSpPr/>
          <p:nvPr/>
        </p:nvSpPr>
        <p:spPr>
          <a:xfrm>
            <a:off x="1525850" y="2211575"/>
            <a:ext cx="147600" cy="134100"/>
          </a:xfrm>
          <a:prstGeom prst="star5">
            <a:avLst>
              <a:gd fmla="val 19098" name="adj"/>
              <a:gd fmla="val 105146" name="hf"/>
              <a:gd fmla="val 110557" name="vf"/>
            </a:avLst>
          </a:prstGeom>
          <a:solidFill>
            <a:schemeClr val="accent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 name="Google Shape;284;p33"/>
          <p:cNvSpPr/>
          <p:nvPr/>
        </p:nvSpPr>
        <p:spPr>
          <a:xfrm>
            <a:off x="1525850" y="3951675"/>
            <a:ext cx="147600" cy="134100"/>
          </a:xfrm>
          <a:prstGeom prst="star5">
            <a:avLst>
              <a:gd fmla="val 19098" name="adj"/>
              <a:gd fmla="val 105146" name="hf"/>
              <a:gd fmla="val 110557" name="vf"/>
            </a:avLst>
          </a:prstGeom>
          <a:solidFill>
            <a:schemeClr val="accent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 name="Google Shape;285;p33"/>
          <p:cNvSpPr/>
          <p:nvPr/>
        </p:nvSpPr>
        <p:spPr>
          <a:xfrm>
            <a:off x="1525850" y="2532825"/>
            <a:ext cx="147600" cy="134100"/>
          </a:xfrm>
          <a:prstGeom prst="star5">
            <a:avLst>
              <a:gd fmla="val 19098" name="adj"/>
              <a:gd fmla="val 105146" name="hf"/>
              <a:gd fmla="val 110557" name="vf"/>
            </a:avLst>
          </a:prstGeom>
          <a:solidFill>
            <a:schemeClr val="accent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86" name="Google Shape;286;p33"/>
          <p:cNvGrpSpPr/>
          <p:nvPr/>
        </p:nvGrpSpPr>
        <p:grpSpPr>
          <a:xfrm>
            <a:off x="113125" y="4356251"/>
            <a:ext cx="5264452" cy="636708"/>
            <a:chOff x="125800" y="4313675"/>
            <a:chExt cx="5226300" cy="603000"/>
          </a:xfrm>
        </p:grpSpPr>
        <p:sp>
          <p:nvSpPr>
            <p:cNvPr id="287" name="Google Shape;287;p33"/>
            <p:cNvSpPr/>
            <p:nvPr/>
          </p:nvSpPr>
          <p:spPr>
            <a:xfrm>
              <a:off x="125800" y="4389875"/>
              <a:ext cx="5226300" cy="52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 name="Google Shape;288;p33"/>
            <p:cNvSpPr txBox="1"/>
            <p:nvPr/>
          </p:nvSpPr>
          <p:spPr>
            <a:xfrm>
              <a:off x="1339300" y="4313675"/>
              <a:ext cx="3511200" cy="32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rPr>
                <a:t>Importance to model prediction</a:t>
              </a:r>
              <a:endParaRPr sz="1600">
                <a:solidFill>
                  <a:schemeClr val="dk1"/>
                </a:solidFill>
              </a:endParaRPr>
            </a:p>
          </p:txBody>
        </p:sp>
        <p:sp>
          <p:nvSpPr>
            <p:cNvPr id="289" name="Google Shape;289;p33"/>
            <p:cNvSpPr/>
            <p:nvPr/>
          </p:nvSpPr>
          <p:spPr>
            <a:xfrm>
              <a:off x="1497100" y="4635575"/>
              <a:ext cx="3195600" cy="204900"/>
            </a:xfrm>
            <a:prstGeom prst="rightArrow">
              <a:avLst>
                <a:gd fmla="val 32992" name="adj1"/>
                <a:gd fmla="val 50000" name="adj2"/>
              </a:avLst>
            </a:prstGeom>
            <a:solidFill>
              <a:schemeClr val="accent3"/>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34"/>
          <p:cNvPicPr preferRelativeResize="0"/>
          <p:nvPr/>
        </p:nvPicPr>
        <p:blipFill rotWithShape="1">
          <a:blip r:embed="rId3">
            <a:alphaModFix/>
          </a:blip>
          <a:srcRect b="44293" l="0" r="1009" t="1044"/>
          <a:stretch/>
        </p:blipFill>
        <p:spPr>
          <a:xfrm>
            <a:off x="0" y="18424"/>
            <a:ext cx="9144000" cy="5143501"/>
          </a:xfrm>
          <a:prstGeom prst="rect">
            <a:avLst/>
          </a:prstGeom>
          <a:noFill/>
          <a:ln>
            <a:noFill/>
          </a:ln>
          <a:effectLst>
            <a:outerShdw rotWithShape="0" algn="bl" dir="5400000" dist="19050">
              <a:srgbClr val="000000">
                <a:alpha val="50000"/>
              </a:srgbClr>
            </a:outerShdw>
            <a:reflection blurRad="0" dir="5400000" dist="38100" endA="0" endPos="30000" fadeDir="5400012" kx="0" rotWithShape="0" algn="bl" stPos="0" sy="-100000" ky="0"/>
          </a:effectLst>
        </p:spPr>
      </p:pic>
      <p:sp>
        <p:nvSpPr>
          <p:cNvPr id="295" name="Google Shape;295;p3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Primary Findings - Biology</a:t>
            </a:r>
            <a:endParaRPr>
              <a:solidFill>
                <a:schemeClr val="lt1"/>
              </a:solidFill>
            </a:endParaRPr>
          </a:p>
        </p:txBody>
      </p:sp>
      <p:sp>
        <p:nvSpPr>
          <p:cNvPr id="296" name="Google Shape;296;p34"/>
          <p:cNvSpPr txBox="1"/>
          <p:nvPr>
            <p:ph idx="1" type="body"/>
          </p:nvPr>
        </p:nvSpPr>
        <p:spPr>
          <a:xfrm>
            <a:off x="403125" y="844825"/>
            <a:ext cx="8292300" cy="3724200"/>
          </a:xfrm>
          <a:prstGeom prst="rect">
            <a:avLst/>
          </a:prstGeom>
        </p:spPr>
        <p:txBody>
          <a:bodyPr anchorCtr="0" anchor="t" bIns="91425" lIns="91425" spcFirstLastPara="1" rIns="91425" wrap="square" tIns="91425">
            <a:normAutofit/>
          </a:bodyPr>
          <a:lstStyle/>
          <a:p>
            <a:pPr indent="-355600" lvl="0" marL="457200" rtl="0" algn="l">
              <a:lnSpc>
                <a:spcPct val="100000"/>
              </a:lnSpc>
              <a:spcBef>
                <a:spcPts val="0"/>
              </a:spcBef>
              <a:spcAft>
                <a:spcPts val="0"/>
              </a:spcAft>
              <a:buClr>
                <a:schemeClr val="lt1"/>
              </a:buClr>
              <a:buSzPts val="2000"/>
              <a:buChar char="●"/>
            </a:pPr>
            <a:r>
              <a:rPr lang="en" sz="2000">
                <a:solidFill>
                  <a:schemeClr val="lt1"/>
                </a:solidFill>
              </a:rPr>
              <a:t>For a subset of genes associated with seasonally variable energetic phenotype,  we’ve </a:t>
            </a:r>
            <a:r>
              <a:rPr b="1" lang="en" sz="2000">
                <a:solidFill>
                  <a:schemeClr val="lt1"/>
                </a:solidFill>
              </a:rPr>
              <a:t>identified multiomic epigenetic features associated with expression</a:t>
            </a:r>
            <a:br>
              <a:rPr lang="en" sz="2000">
                <a:solidFill>
                  <a:schemeClr val="lt1"/>
                </a:solidFill>
              </a:rPr>
            </a:br>
            <a:endParaRPr sz="2000">
              <a:solidFill>
                <a:schemeClr val="lt1"/>
              </a:solidFill>
            </a:endParaRPr>
          </a:p>
          <a:p>
            <a:pPr indent="-355600" lvl="0" marL="457200" rtl="0" algn="l">
              <a:lnSpc>
                <a:spcPct val="100000"/>
              </a:lnSpc>
              <a:spcBef>
                <a:spcPts val="0"/>
              </a:spcBef>
              <a:spcAft>
                <a:spcPts val="0"/>
              </a:spcAft>
              <a:buClr>
                <a:schemeClr val="lt1"/>
              </a:buClr>
              <a:buSzPts val="2000"/>
              <a:buChar char="●"/>
            </a:pPr>
            <a:r>
              <a:rPr lang="en" sz="2000">
                <a:solidFill>
                  <a:schemeClr val="lt1"/>
                </a:solidFill>
              </a:rPr>
              <a:t>New insights into </a:t>
            </a:r>
            <a:r>
              <a:rPr b="1" lang="en" sz="2000">
                <a:solidFill>
                  <a:schemeClr val="lt1"/>
                </a:solidFill>
              </a:rPr>
              <a:t>possible interactions </a:t>
            </a:r>
            <a:r>
              <a:rPr lang="en" sz="2000">
                <a:solidFill>
                  <a:schemeClr val="lt1"/>
                </a:solidFill>
              </a:rPr>
              <a:t>of epigenetic features regulating expression.</a:t>
            </a:r>
            <a:endParaRPr sz="2000">
              <a:solidFill>
                <a:schemeClr val="lt1"/>
              </a:solidFill>
            </a:endParaRPr>
          </a:p>
          <a:p>
            <a:pPr indent="0" lvl="0" marL="914400" rtl="0" algn="l">
              <a:lnSpc>
                <a:spcPct val="100000"/>
              </a:lnSpc>
              <a:spcBef>
                <a:spcPts val="0"/>
              </a:spcBef>
              <a:spcAft>
                <a:spcPts val="0"/>
              </a:spcAft>
              <a:buNone/>
            </a:pPr>
            <a:r>
              <a:t/>
            </a:r>
            <a:endParaRPr sz="2000">
              <a:solidFill>
                <a:schemeClr val="lt1"/>
              </a:solidFill>
            </a:endParaRPr>
          </a:p>
          <a:p>
            <a:pPr indent="-355600" lvl="0" marL="457200" rtl="0" algn="l">
              <a:lnSpc>
                <a:spcPct val="100000"/>
              </a:lnSpc>
              <a:spcBef>
                <a:spcPts val="0"/>
              </a:spcBef>
              <a:spcAft>
                <a:spcPts val="0"/>
              </a:spcAft>
              <a:buClr>
                <a:schemeClr val="lt1"/>
              </a:buClr>
              <a:buSzPts val="2000"/>
              <a:buChar char="●"/>
            </a:pPr>
            <a:r>
              <a:rPr lang="en" sz="2000">
                <a:solidFill>
                  <a:schemeClr val="lt1"/>
                </a:solidFill>
              </a:rPr>
              <a:t>Improved foundation for </a:t>
            </a:r>
            <a:r>
              <a:rPr b="1" lang="en" sz="2000">
                <a:solidFill>
                  <a:schemeClr val="lt1"/>
                </a:solidFill>
              </a:rPr>
              <a:t>understanding organismal responses</a:t>
            </a:r>
            <a:r>
              <a:rPr lang="en" sz="2000">
                <a:solidFill>
                  <a:schemeClr val="lt1"/>
                </a:solidFill>
              </a:rPr>
              <a:t> and evolutionary relationships.</a:t>
            </a:r>
            <a:endParaRPr sz="2000">
              <a:solidFill>
                <a:schemeClr val="lt1"/>
              </a:solidFill>
            </a:endParaRPr>
          </a:p>
          <a:p>
            <a:pPr indent="0" lvl="0" marL="457200" rtl="0" algn="l">
              <a:lnSpc>
                <a:spcPct val="100000"/>
              </a:lnSpc>
              <a:spcBef>
                <a:spcPts val="0"/>
              </a:spcBef>
              <a:spcAft>
                <a:spcPts val="0"/>
              </a:spcAft>
              <a:buNone/>
            </a:pPr>
            <a:r>
              <a:t/>
            </a:r>
            <a:endParaRPr sz="2000">
              <a:solidFill>
                <a:schemeClr val="lt1"/>
              </a:solidFill>
            </a:endParaRPr>
          </a:p>
          <a:p>
            <a:pPr indent="0" lvl="0" marL="0" rtl="0" algn="l">
              <a:spcBef>
                <a:spcPts val="0"/>
              </a:spcBef>
              <a:spcAft>
                <a:spcPts val="1200"/>
              </a:spcAft>
              <a:buNone/>
            </a:pPr>
            <a:r>
              <a:t/>
            </a:r>
            <a:endParaRPr sz="2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5"/>
          <p:cNvPicPr preferRelativeResize="0"/>
          <p:nvPr/>
        </p:nvPicPr>
        <p:blipFill rotWithShape="1">
          <a:blip r:embed="rId3">
            <a:alphaModFix/>
          </a:blip>
          <a:srcRect b="44293" l="0" r="1009" t="1044"/>
          <a:stretch/>
        </p:blipFill>
        <p:spPr>
          <a:xfrm>
            <a:off x="0" y="18424"/>
            <a:ext cx="9144000" cy="5143501"/>
          </a:xfrm>
          <a:prstGeom prst="rect">
            <a:avLst/>
          </a:prstGeom>
          <a:noFill/>
          <a:ln>
            <a:noFill/>
          </a:ln>
          <a:effectLst>
            <a:outerShdw rotWithShape="0" algn="bl" dir="5400000" dist="19050">
              <a:srgbClr val="000000">
                <a:alpha val="50000"/>
              </a:srgbClr>
            </a:outerShdw>
            <a:reflection blurRad="0" dir="5400000" dist="38100" endA="0" endPos="30000" fadeDir="5400012" kx="0" rotWithShape="0" algn="bl" stPos="0" sy="-100000" ky="0"/>
          </a:effectLst>
        </p:spPr>
      </p:pic>
      <p:sp>
        <p:nvSpPr>
          <p:cNvPr id="302" name="Google Shape;302;p35"/>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Primary Findings - Analyses Framework</a:t>
            </a:r>
            <a:endParaRPr>
              <a:solidFill>
                <a:schemeClr val="lt1"/>
              </a:solidFill>
            </a:endParaRPr>
          </a:p>
        </p:txBody>
      </p:sp>
      <p:sp>
        <p:nvSpPr>
          <p:cNvPr id="303" name="Google Shape;303;p35"/>
          <p:cNvSpPr txBox="1"/>
          <p:nvPr>
            <p:ph idx="1" type="body"/>
          </p:nvPr>
        </p:nvSpPr>
        <p:spPr>
          <a:xfrm>
            <a:off x="403125" y="1000075"/>
            <a:ext cx="8330700" cy="3416400"/>
          </a:xfrm>
          <a:prstGeom prst="rect">
            <a:avLst/>
          </a:prstGeom>
        </p:spPr>
        <p:txBody>
          <a:bodyPr anchorCtr="0" anchor="t" bIns="91425" lIns="91425" spcFirstLastPara="1" rIns="91425" wrap="square" tIns="91425">
            <a:normAutofit/>
          </a:bodyPr>
          <a:lstStyle/>
          <a:p>
            <a:pPr indent="-355600" lvl="0" marL="457200" rtl="0" algn="l">
              <a:lnSpc>
                <a:spcPct val="100000"/>
              </a:lnSpc>
              <a:spcBef>
                <a:spcPts val="0"/>
              </a:spcBef>
              <a:spcAft>
                <a:spcPts val="0"/>
              </a:spcAft>
              <a:buClr>
                <a:schemeClr val="lt1"/>
              </a:buClr>
              <a:buSzPts val="2000"/>
              <a:buChar char="●"/>
            </a:pPr>
            <a:r>
              <a:rPr lang="en" sz="2000">
                <a:solidFill>
                  <a:schemeClr val="lt1"/>
                </a:solidFill>
              </a:rPr>
              <a:t>Machine learning model – Elastic Net Regression provides an avenue for </a:t>
            </a:r>
            <a:r>
              <a:rPr b="1" lang="en" sz="2000">
                <a:solidFill>
                  <a:schemeClr val="lt1"/>
                </a:solidFill>
              </a:rPr>
              <a:t>integrating multiomic epigenetic data as potential epigenetic predictors</a:t>
            </a:r>
            <a:r>
              <a:rPr lang="en" sz="2000">
                <a:solidFill>
                  <a:schemeClr val="lt1"/>
                </a:solidFill>
              </a:rPr>
              <a:t> of gene activity. </a:t>
            </a:r>
            <a:br>
              <a:rPr lang="en" sz="2000">
                <a:solidFill>
                  <a:schemeClr val="lt1"/>
                </a:solidFill>
              </a:rPr>
            </a:br>
            <a:endParaRPr sz="2000">
              <a:solidFill>
                <a:schemeClr val="lt1"/>
              </a:solidFill>
            </a:endParaRPr>
          </a:p>
          <a:p>
            <a:pPr indent="-355600" lvl="0" marL="457200" rtl="0" algn="l">
              <a:lnSpc>
                <a:spcPct val="100000"/>
              </a:lnSpc>
              <a:spcBef>
                <a:spcPts val="0"/>
              </a:spcBef>
              <a:spcAft>
                <a:spcPts val="0"/>
              </a:spcAft>
              <a:buClr>
                <a:schemeClr val="lt1"/>
              </a:buClr>
              <a:buSzPts val="2000"/>
              <a:buChar char="●"/>
            </a:pPr>
            <a:r>
              <a:rPr b="1" lang="en" sz="2000">
                <a:solidFill>
                  <a:schemeClr val="lt1"/>
                </a:solidFill>
              </a:rPr>
              <a:t>Complementary analyses</a:t>
            </a:r>
            <a:r>
              <a:rPr lang="en" sz="2000">
                <a:solidFill>
                  <a:schemeClr val="lt1"/>
                </a:solidFill>
              </a:rPr>
              <a:t> (e.g. evaluating binding potential) strengthens confidence of mechanism at play.</a:t>
            </a:r>
            <a:endParaRPr sz="2000">
              <a:solidFill>
                <a:schemeClr val="lt1"/>
              </a:solidFill>
            </a:endParaRPr>
          </a:p>
          <a:p>
            <a:pPr indent="0" lvl="0" marL="457200" rtl="0" algn="l">
              <a:lnSpc>
                <a:spcPct val="100000"/>
              </a:lnSpc>
              <a:spcBef>
                <a:spcPts val="0"/>
              </a:spcBef>
              <a:spcAft>
                <a:spcPts val="0"/>
              </a:spcAft>
              <a:buNone/>
            </a:pPr>
            <a:r>
              <a:t/>
            </a:r>
            <a:endParaRPr sz="2000">
              <a:solidFill>
                <a:schemeClr val="lt1"/>
              </a:solidFill>
            </a:endParaRPr>
          </a:p>
          <a:p>
            <a:pPr indent="0" lvl="0" marL="0" rtl="0" algn="l">
              <a:spcBef>
                <a:spcPts val="0"/>
              </a:spcBef>
              <a:spcAft>
                <a:spcPts val="1200"/>
              </a:spcAft>
              <a:buNone/>
            </a:pPr>
            <a:r>
              <a:t/>
            </a:r>
            <a:endParaRPr sz="2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b="44293" l="0" r="1009" t="1044"/>
          <a:stretch/>
        </p:blipFill>
        <p:spPr>
          <a:xfrm>
            <a:off x="0" y="18424"/>
            <a:ext cx="9144000" cy="5143501"/>
          </a:xfrm>
          <a:prstGeom prst="rect">
            <a:avLst/>
          </a:prstGeom>
          <a:noFill/>
          <a:ln>
            <a:noFill/>
          </a:ln>
          <a:effectLst>
            <a:outerShdw rotWithShape="0" algn="bl" dir="5400000" dist="19050">
              <a:srgbClr val="000000">
                <a:alpha val="50000"/>
              </a:srgbClr>
            </a:outerShdw>
            <a:reflection blurRad="0" dir="5400000" dist="38100" endA="0" endPos="30000" fadeDir="5400012" kx="0" rotWithShape="0" algn="bl" stPos="0" sy="-100000" ky="0"/>
          </a:effectLst>
        </p:spPr>
      </p:pic>
      <p:sp>
        <p:nvSpPr>
          <p:cNvPr id="309" name="Google Shape;309;p36"/>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Considerations</a:t>
            </a:r>
            <a:endParaRPr>
              <a:solidFill>
                <a:schemeClr val="lt1"/>
              </a:solidFill>
            </a:endParaRPr>
          </a:p>
        </p:txBody>
      </p:sp>
      <p:sp>
        <p:nvSpPr>
          <p:cNvPr id="310" name="Google Shape;310;p36"/>
          <p:cNvSpPr txBox="1"/>
          <p:nvPr>
            <p:ph idx="1" type="body"/>
          </p:nvPr>
        </p:nvSpPr>
        <p:spPr>
          <a:xfrm>
            <a:off x="403125" y="1000075"/>
            <a:ext cx="8330700" cy="34164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chemeClr val="lt1"/>
              </a:buClr>
              <a:buSzPts val="2000"/>
              <a:buChar char="●"/>
            </a:pPr>
            <a:r>
              <a:rPr lang="en" sz="2000">
                <a:solidFill>
                  <a:schemeClr val="lt1"/>
                </a:solidFill>
              </a:rPr>
              <a:t>To what degree are the model outputs directly relate to biological mechanisms? How to assess biological relevance?</a:t>
            </a:r>
            <a:endParaRPr sz="2000">
              <a:solidFill>
                <a:schemeClr val="lt1"/>
              </a:solidFill>
            </a:endParaRPr>
          </a:p>
          <a:p>
            <a:pPr indent="-355600" lvl="0" marL="457200" rtl="0" algn="l">
              <a:lnSpc>
                <a:spcPct val="100000"/>
              </a:lnSpc>
              <a:spcBef>
                <a:spcPts val="1000"/>
              </a:spcBef>
              <a:spcAft>
                <a:spcPts val="0"/>
              </a:spcAft>
              <a:buClr>
                <a:schemeClr val="lt1"/>
              </a:buClr>
              <a:buSzPts val="2000"/>
              <a:buChar char="●"/>
            </a:pPr>
            <a:r>
              <a:rPr lang="en" sz="2000">
                <a:solidFill>
                  <a:schemeClr val="lt1"/>
                </a:solidFill>
              </a:rPr>
              <a:t>Should features be analyzed in concert or separately?</a:t>
            </a:r>
            <a:endParaRPr sz="2000">
              <a:solidFill>
                <a:schemeClr val="lt1"/>
              </a:solidFill>
            </a:endParaRPr>
          </a:p>
          <a:p>
            <a:pPr indent="-355600" lvl="0" marL="457200" rtl="0" algn="l">
              <a:lnSpc>
                <a:spcPct val="100000"/>
              </a:lnSpc>
              <a:spcBef>
                <a:spcPts val="1000"/>
              </a:spcBef>
              <a:spcAft>
                <a:spcPts val="0"/>
              </a:spcAft>
              <a:buClr>
                <a:schemeClr val="lt1"/>
              </a:buClr>
              <a:buSzPts val="2000"/>
              <a:buChar char="●"/>
            </a:pPr>
            <a:r>
              <a:rPr lang="en" sz="2000">
                <a:solidFill>
                  <a:schemeClr val="lt1"/>
                </a:solidFill>
              </a:rPr>
              <a:t>For methylation data, should there be an alternative to single loci level analyses</a:t>
            </a:r>
            <a:br>
              <a:rPr lang="en" sz="2000">
                <a:solidFill>
                  <a:schemeClr val="lt1"/>
                </a:solidFill>
              </a:rPr>
            </a:br>
            <a:endParaRPr sz="2000">
              <a:solidFill>
                <a:schemeClr val="lt1"/>
              </a:solidFill>
            </a:endParaRPr>
          </a:p>
          <a:p>
            <a:pPr indent="0" lvl="0" marL="0" rtl="0" algn="l">
              <a:lnSpc>
                <a:spcPct val="100000"/>
              </a:lnSpc>
              <a:spcBef>
                <a:spcPts val="1000"/>
              </a:spcBef>
              <a:spcAft>
                <a:spcPts val="0"/>
              </a:spcAft>
              <a:buNone/>
            </a:pPr>
            <a:r>
              <a:t/>
            </a:r>
            <a:endParaRPr sz="2000">
              <a:solidFill>
                <a:schemeClr val="lt1"/>
              </a:solidFill>
            </a:endParaRPr>
          </a:p>
          <a:p>
            <a:pPr indent="0" lvl="0" marL="457200" rtl="0" algn="l">
              <a:lnSpc>
                <a:spcPct val="100000"/>
              </a:lnSpc>
              <a:spcBef>
                <a:spcPts val="0"/>
              </a:spcBef>
              <a:spcAft>
                <a:spcPts val="0"/>
              </a:spcAft>
              <a:buNone/>
            </a:pPr>
            <a:br>
              <a:rPr lang="en" sz="2000">
                <a:solidFill>
                  <a:schemeClr val="lt1"/>
                </a:solidFill>
              </a:rPr>
            </a:br>
            <a:endParaRPr sz="2000">
              <a:solidFill>
                <a:schemeClr val="lt1"/>
              </a:solidFill>
            </a:endParaRPr>
          </a:p>
          <a:p>
            <a:pPr indent="0" lvl="0" marL="0" rtl="0" algn="l">
              <a:lnSpc>
                <a:spcPct val="100000"/>
              </a:lnSpc>
              <a:spcBef>
                <a:spcPts val="0"/>
              </a:spcBef>
              <a:spcAft>
                <a:spcPts val="0"/>
              </a:spcAft>
              <a:buNone/>
            </a:pPr>
            <a:r>
              <a:t/>
            </a:r>
            <a:endParaRPr sz="2000">
              <a:solidFill>
                <a:schemeClr val="lt1"/>
              </a:solidFill>
            </a:endParaRPr>
          </a:p>
          <a:p>
            <a:pPr indent="0" lvl="0" marL="457200" rtl="0" algn="l">
              <a:lnSpc>
                <a:spcPct val="100000"/>
              </a:lnSpc>
              <a:spcBef>
                <a:spcPts val="0"/>
              </a:spcBef>
              <a:spcAft>
                <a:spcPts val="0"/>
              </a:spcAft>
              <a:buNone/>
            </a:pPr>
            <a:r>
              <a:t/>
            </a:r>
            <a:endParaRPr sz="2000">
              <a:solidFill>
                <a:schemeClr val="lt1"/>
              </a:solidFill>
            </a:endParaRPr>
          </a:p>
          <a:p>
            <a:pPr indent="0" lvl="0" marL="0" rtl="0" algn="l">
              <a:spcBef>
                <a:spcPts val="0"/>
              </a:spcBef>
              <a:spcAft>
                <a:spcPts val="1200"/>
              </a:spcAft>
              <a:buNone/>
            </a:pPr>
            <a:r>
              <a:t/>
            </a:r>
            <a:endParaRPr sz="20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7"/>
          <p:cNvSpPr txBox="1"/>
          <p:nvPr/>
        </p:nvSpPr>
        <p:spPr>
          <a:xfrm>
            <a:off x="139675" y="3408900"/>
            <a:ext cx="6179700" cy="15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Roberts Lab</a:t>
            </a:r>
            <a:endParaRPr sz="1500">
              <a:solidFill>
                <a:schemeClr val="dk2"/>
              </a:solidFill>
            </a:endParaRPr>
          </a:p>
          <a:p>
            <a:pPr indent="0" lvl="0" marL="0" rtl="0" algn="l">
              <a:spcBef>
                <a:spcPts val="0"/>
              </a:spcBef>
              <a:spcAft>
                <a:spcPts val="0"/>
              </a:spcAft>
              <a:buNone/>
            </a:pPr>
            <a:r>
              <a:rPr lang="en" sz="1500">
                <a:solidFill>
                  <a:schemeClr val="dk2"/>
                </a:solidFill>
              </a:rPr>
              <a:t>E5 Coral molecular working group</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lang="en" sz="1500">
                <a:solidFill>
                  <a:schemeClr val="dk2"/>
                </a:solidFill>
              </a:rPr>
              <a:t>Steven Roberts</a:t>
            </a:r>
            <a:endParaRPr sz="1500">
              <a:solidFill>
                <a:schemeClr val="dk2"/>
              </a:solidFill>
            </a:endParaRPr>
          </a:p>
          <a:p>
            <a:pPr indent="0" lvl="0" marL="0" rtl="0" algn="l">
              <a:spcBef>
                <a:spcPts val="0"/>
              </a:spcBef>
              <a:spcAft>
                <a:spcPts val="0"/>
              </a:spcAft>
              <a:buNone/>
            </a:pPr>
            <a:r>
              <a:rPr lang="en" sz="1500">
                <a:solidFill>
                  <a:schemeClr val="dk2"/>
                </a:solidFill>
              </a:rPr>
              <a:t>Hollie Putnam</a:t>
            </a:r>
            <a:endParaRPr sz="1500">
              <a:solidFill>
                <a:schemeClr val="dk2"/>
              </a:solidFill>
            </a:endParaRPr>
          </a:p>
          <a:p>
            <a:pPr indent="0" lvl="0" marL="0" rtl="0" algn="l">
              <a:spcBef>
                <a:spcPts val="0"/>
              </a:spcBef>
              <a:spcAft>
                <a:spcPts val="0"/>
              </a:spcAft>
              <a:buNone/>
            </a:pPr>
            <a:r>
              <a:rPr lang="en" sz="1500">
                <a:solidFill>
                  <a:schemeClr val="dk2"/>
                </a:solidFill>
              </a:rPr>
              <a:t>Kerry Naish</a:t>
            </a:r>
            <a:endParaRPr sz="1500">
              <a:solidFill>
                <a:schemeClr val="dk2"/>
              </a:solidFill>
            </a:endParaRPr>
          </a:p>
        </p:txBody>
      </p:sp>
      <p:sp>
        <p:nvSpPr>
          <p:cNvPr id="316" name="Google Shape;316;p3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Thank you!</a:t>
            </a:r>
            <a:endParaRPr/>
          </a:p>
        </p:txBody>
      </p:sp>
      <p:pic>
        <p:nvPicPr>
          <p:cNvPr id="317" name="Google Shape;317;p37"/>
          <p:cNvPicPr preferRelativeResize="0"/>
          <p:nvPr/>
        </p:nvPicPr>
        <p:blipFill>
          <a:blip r:embed="rId3">
            <a:alphaModFix/>
          </a:blip>
          <a:stretch>
            <a:fillRect/>
          </a:stretch>
        </p:blipFill>
        <p:spPr>
          <a:xfrm>
            <a:off x="6605450" y="2679904"/>
            <a:ext cx="2294800" cy="1083146"/>
          </a:xfrm>
          <a:prstGeom prst="rect">
            <a:avLst/>
          </a:prstGeom>
          <a:noFill/>
          <a:ln>
            <a:noFill/>
          </a:ln>
        </p:spPr>
      </p:pic>
      <p:pic>
        <p:nvPicPr>
          <p:cNvPr id="318" name="Google Shape;318;p37"/>
          <p:cNvPicPr preferRelativeResize="0"/>
          <p:nvPr/>
        </p:nvPicPr>
        <p:blipFill>
          <a:blip r:embed="rId4">
            <a:alphaModFix/>
          </a:blip>
          <a:stretch>
            <a:fillRect/>
          </a:stretch>
        </p:blipFill>
        <p:spPr>
          <a:xfrm>
            <a:off x="311701" y="1006800"/>
            <a:ext cx="1470684" cy="1392601"/>
          </a:xfrm>
          <a:prstGeom prst="rect">
            <a:avLst/>
          </a:prstGeom>
          <a:noFill/>
          <a:ln>
            <a:noFill/>
          </a:ln>
        </p:spPr>
      </p:pic>
      <p:pic>
        <p:nvPicPr>
          <p:cNvPr id="319" name="Google Shape;319;p37"/>
          <p:cNvPicPr preferRelativeResize="0"/>
          <p:nvPr/>
        </p:nvPicPr>
        <p:blipFill>
          <a:blip r:embed="rId5">
            <a:alphaModFix/>
          </a:blip>
          <a:stretch>
            <a:fillRect/>
          </a:stretch>
        </p:blipFill>
        <p:spPr>
          <a:xfrm>
            <a:off x="4567575" y="1006797"/>
            <a:ext cx="1392600" cy="1392600"/>
          </a:xfrm>
          <a:prstGeom prst="rect">
            <a:avLst/>
          </a:prstGeom>
          <a:noFill/>
          <a:ln>
            <a:noFill/>
          </a:ln>
        </p:spPr>
      </p:pic>
      <p:pic>
        <p:nvPicPr>
          <p:cNvPr id="320" name="Google Shape;320;p37"/>
          <p:cNvPicPr preferRelativeResize="0"/>
          <p:nvPr/>
        </p:nvPicPr>
        <p:blipFill>
          <a:blip r:embed="rId6">
            <a:alphaModFix/>
          </a:blip>
          <a:stretch>
            <a:fillRect/>
          </a:stretch>
        </p:blipFill>
        <p:spPr>
          <a:xfrm>
            <a:off x="3174977" y="1006799"/>
            <a:ext cx="1392600" cy="1392600"/>
          </a:xfrm>
          <a:prstGeom prst="rect">
            <a:avLst/>
          </a:prstGeom>
          <a:noFill/>
          <a:ln>
            <a:noFill/>
          </a:ln>
        </p:spPr>
      </p:pic>
      <p:pic>
        <p:nvPicPr>
          <p:cNvPr id="321" name="Google Shape;321;p37"/>
          <p:cNvPicPr preferRelativeResize="0"/>
          <p:nvPr/>
        </p:nvPicPr>
        <p:blipFill>
          <a:blip r:embed="rId7">
            <a:alphaModFix/>
          </a:blip>
          <a:stretch>
            <a:fillRect/>
          </a:stretch>
        </p:blipFill>
        <p:spPr>
          <a:xfrm>
            <a:off x="6605450" y="1367618"/>
            <a:ext cx="2294800" cy="1132107"/>
          </a:xfrm>
          <a:prstGeom prst="rect">
            <a:avLst/>
          </a:prstGeom>
          <a:noFill/>
          <a:ln>
            <a:noFill/>
          </a:ln>
        </p:spPr>
      </p:pic>
      <p:pic>
        <p:nvPicPr>
          <p:cNvPr id="322" name="Google Shape;322;p37"/>
          <p:cNvPicPr preferRelativeResize="0"/>
          <p:nvPr/>
        </p:nvPicPr>
        <p:blipFill>
          <a:blip r:embed="rId8">
            <a:alphaModFix/>
          </a:blip>
          <a:stretch>
            <a:fillRect/>
          </a:stretch>
        </p:blipFill>
        <p:spPr>
          <a:xfrm>
            <a:off x="6605457" y="3852675"/>
            <a:ext cx="2294794" cy="1290825"/>
          </a:xfrm>
          <a:prstGeom prst="rect">
            <a:avLst/>
          </a:prstGeom>
          <a:noFill/>
          <a:ln>
            <a:noFill/>
          </a:ln>
        </p:spPr>
      </p:pic>
      <p:grpSp>
        <p:nvGrpSpPr>
          <p:cNvPr id="323" name="Google Shape;323;p37"/>
          <p:cNvGrpSpPr/>
          <p:nvPr/>
        </p:nvGrpSpPr>
        <p:grpSpPr>
          <a:xfrm>
            <a:off x="6605450" y="178863"/>
            <a:ext cx="2475750" cy="1083163"/>
            <a:chOff x="6834050" y="395663"/>
            <a:chExt cx="2475750" cy="1083163"/>
          </a:xfrm>
        </p:grpSpPr>
        <p:pic>
          <p:nvPicPr>
            <p:cNvPr id="324" name="Google Shape;324;p37"/>
            <p:cNvPicPr preferRelativeResize="0"/>
            <p:nvPr/>
          </p:nvPicPr>
          <p:blipFill>
            <a:blip r:embed="rId9">
              <a:alphaModFix/>
            </a:blip>
            <a:stretch>
              <a:fillRect/>
            </a:stretch>
          </p:blipFill>
          <p:spPr>
            <a:xfrm>
              <a:off x="6834050" y="395675"/>
              <a:ext cx="1083150" cy="1083150"/>
            </a:xfrm>
            <a:prstGeom prst="rect">
              <a:avLst/>
            </a:prstGeom>
            <a:noFill/>
            <a:ln>
              <a:noFill/>
            </a:ln>
          </p:spPr>
        </p:pic>
        <p:sp>
          <p:nvSpPr>
            <p:cNvPr id="325" name="Google Shape;325;p37"/>
            <p:cNvSpPr txBox="1"/>
            <p:nvPr/>
          </p:nvSpPr>
          <p:spPr>
            <a:xfrm>
              <a:off x="7917200" y="395663"/>
              <a:ext cx="1392600" cy="99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2"/>
                  </a:solidFill>
                  <a:latin typeface="Roboto"/>
                  <a:ea typeface="Roboto"/>
                  <a:cs typeface="Roboto"/>
                  <a:sym typeface="Roboto"/>
                </a:rPr>
                <a:t>Roberts </a:t>
              </a:r>
              <a:endParaRPr b="1" sz="2400">
                <a:solidFill>
                  <a:schemeClr val="dk2"/>
                </a:solidFill>
                <a:latin typeface="Roboto"/>
                <a:ea typeface="Roboto"/>
                <a:cs typeface="Roboto"/>
                <a:sym typeface="Roboto"/>
              </a:endParaRPr>
            </a:p>
            <a:p>
              <a:pPr indent="0" lvl="0" marL="0" rtl="0" algn="l">
                <a:spcBef>
                  <a:spcPts val="0"/>
                </a:spcBef>
                <a:spcAft>
                  <a:spcPts val="0"/>
                </a:spcAft>
                <a:buNone/>
              </a:pPr>
              <a:r>
                <a:rPr b="1" lang="en" sz="2400">
                  <a:solidFill>
                    <a:schemeClr val="dk2"/>
                  </a:solidFill>
                  <a:latin typeface="Roboto"/>
                  <a:ea typeface="Roboto"/>
                  <a:cs typeface="Roboto"/>
                  <a:sym typeface="Roboto"/>
                </a:rPr>
                <a:t>Lab</a:t>
              </a:r>
              <a:endParaRPr b="1" sz="2400">
                <a:solidFill>
                  <a:schemeClr val="dk2"/>
                </a:solidFill>
                <a:latin typeface="Roboto"/>
                <a:ea typeface="Roboto"/>
                <a:cs typeface="Roboto"/>
                <a:sym typeface="Roboto"/>
              </a:endParaRPr>
            </a:p>
          </p:txBody>
        </p:sp>
      </p:grpSp>
      <p:pic>
        <p:nvPicPr>
          <p:cNvPr id="326" name="Google Shape;326;p37"/>
          <p:cNvPicPr preferRelativeResize="0"/>
          <p:nvPr/>
        </p:nvPicPr>
        <p:blipFill rotWithShape="1">
          <a:blip r:embed="rId10">
            <a:alphaModFix/>
          </a:blip>
          <a:srcRect b="0" l="0" r="17491" t="17491"/>
          <a:stretch/>
        </p:blipFill>
        <p:spPr>
          <a:xfrm>
            <a:off x="1787775" y="1006800"/>
            <a:ext cx="1392600" cy="1392600"/>
          </a:xfrm>
          <a:prstGeom prst="rect">
            <a:avLst/>
          </a:prstGeom>
          <a:noFill/>
          <a:ln>
            <a:noFill/>
          </a:ln>
        </p:spPr>
      </p:pic>
      <p:sp>
        <p:nvSpPr>
          <p:cNvPr id="327" name="Google Shape;327;p37"/>
          <p:cNvSpPr txBox="1"/>
          <p:nvPr/>
        </p:nvSpPr>
        <p:spPr>
          <a:xfrm>
            <a:off x="311700" y="2399400"/>
            <a:ext cx="14706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Steven Roberts</a:t>
            </a:r>
            <a:endParaRPr>
              <a:solidFill>
                <a:schemeClr val="dk2"/>
              </a:solidFill>
            </a:endParaRPr>
          </a:p>
        </p:txBody>
      </p:sp>
      <p:sp>
        <p:nvSpPr>
          <p:cNvPr id="328" name="Google Shape;328;p37"/>
          <p:cNvSpPr txBox="1"/>
          <p:nvPr/>
        </p:nvSpPr>
        <p:spPr>
          <a:xfrm>
            <a:off x="4567575" y="2394625"/>
            <a:ext cx="1392600" cy="47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Sam White</a:t>
            </a:r>
            <a:endParaRPr>
              <a:solidFill>
                <a:schemeClr val="dk2"/>
              </a:solidFill>
            </a:endParaRPr>
          </a:p>
        </p:txBody>
      </p:sp>
      <p:sp>
        <p:nvSpPr>
          <p:cNvPr id="329" name="Google Shape;329;p37"/>
          <p:cNvSpPr txBox="1"/>
          <p:nvPr/>
        </p:nvSpPr>
        <p:spPr>
          <a:xfrm>
            <a:off x="3174975" y="2377500"/>
            <a:ext cx="1392600" cy="5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Jill Ashey</a:t>
            </a:r>
            <a:endParaRPr>
              <a:solidFill>
                <a:schemeClr val="dk2"/>
              </a:solidFill>
            </a:endParaRPr>
          </a:p>
        </p:txBody>
      </p:sp>
      <p:sp>
        <p:nvSpPr>
          <p:cNvPr id="330" name="Google Shape;330;p37"/>
          <p:cNvSpPr txBox="1"/>
          <p:nvPr/>
        </p:nvSpPr>
        <p:spPr>
          <a:xfrm>
            <a:off x="1730325" y="2399400"/>
            <a:ext cx="16599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rPr>
              <a:t>Ariana Huffmeyer</a:t>
            </a:r>
            <a:endParaRPr>
              <a:solidFill>
                <a:schemeClr val="dk2"/>
              </a:solidFill>
            </a:endParaRPr>
          </a:p>
        </p:txBody>
      </p:sp>
      <p:pic>
        <p:nvPicPr>
          <p:cNvPr id="331" name="Google Shape;331;p37"/>
          <p:cNvPicPr preferRelativeResize="0"/>
          <p:nvPr/>
        </p:nvPicPr>
        <p:blipFill rotWithShape="1">
          <a:blip r:embed="rId11">
            <a:alphaModFix/>
          </a:blip>
          <a:srcRect b="16963" l="0" r="0" t="17715"/>
          <a:stretch/>
        </p:blipFill>
        <p:spPr>
          <a:xfrm>
            <a:off x="139675" y="487700"/>
            <a:ext cx="6179799" cy="2921200"/>
          </a:xfrm>
          <a:prstGeom prst="rect">
            <a:avLst/>
          </a:prstGeom>
          <a:noFill/>
          <a:ln>
            <a:noFill/>
          </a:ln>
        </p:spPr>
      </p:pic>
      <p:grpSp>
        <p:nvGrpSpPr>
          <p:cNvPr id="332" name="Google Shape;332;p37"/>
          <p:cNvGrpSpPr/>
          <p:nvPr/>
        </p:nvGrpSpPr>
        <p:grpSpPr>
          <a:xfrm>
            <a:off x="3038926" y="3408900"/>
            <a:ext cx="1659900" cy="1683000"/>
            <a:chOff x="3115126" y="3408900"/>
            <a:chExt cx="1659900" cy="1683000"/>
          </a:xfrm>
        </p:grpSpPr>
        <p:pic>
          <p:nvPicPr>
            <p:cNvPr id="333" name="Google Shape;333;p37" title="qr-code.png"/>
            <p:cNvPicPr preferRelativeResize="0"/>
            <p:nvPr/>
          </p:nvPicPr>
          <p:blipFill>
            <a:blip r:embed="rId12">
              <a:alphaModFix/>
            </a:blip>
            <a:stretch>
              <a:fillRect/>
            </a:stretch>
          </p:blipFill>
          <p:spPr>
            <a:xfrm>
              <a:off x="3180375" y="3408900"/>
              <a:ext cx="1529399" cy="1529399"/>
            </a:xfrm>
            <a:prstGeom prst="rect">
              <a:avLst/>
            </a:prstGeom>
            <a:noFill/>
            <a:ln>
              <a:noFill/>
            </a:ln>
          </p:spPr>
        </p:pic>
        <p:sp>
          <p:nvSpPr>
            <p:cNvPr id="334" name="Google Shape;334;p37"/>
            <p:cNvSpPr txBox="1"/>
            <p:nvPr/>
          </p:nvSpPr>
          <p:spPr>
            <a:xfrm>
              <a:off x="3115126" y="4798800"/>
              <a:ext cx="1659900" cy="29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rPr>
                <a:t>The Roberts Lab</a:t>
              </a:r>
              <a:endParaRPr b="1">
                <a:solidFill>
                  <a:schemeClr val="dk2"/>
                </a:solidFill>
              </a:endParaRPr>
            </a:p>
          </p:txBody>
        </p:sp>
      </p:grpSp>
      <p:grpSp>
        <p:nvGrpSpPr>
          <p:cNvPr id="335" name="Google Shape;335;p37"/>
          <p:cNvGrpSpPr/>
          <p:nvPr/>
        </p:nvGrpSpPr>
        <p:grpSpPr>
          <a:xfrm>
            <a:off x="4843613" y="3408900"/>
            <a:ext cx="1727100" cy="1683000"/>
            <a:chOff x="4767413" y="3408900"/>
            <a:chExt cx="1727100" cy="1683000"/>
          </a:xfrm>
        </p:grpSpPr>
        <p:pic>
          <p:nvPicPr>
            <p:cNvPr id="336" name="Google Shape;336;p37" title="qr-code (1).png"/>
            <p:cNvPicPr preferRelativeResize="0"/>
            <p:nvPr/>
          </p:nvPicPr>
          <p:blipFill>
            <a:blip r:embed="rId13">
              <a:alphaModFix/>
            </a:blip>
            <a:stretch>
              <a:fillRect/>
            </a:stretch>
          </p:blipFill>
          <p:spPr>
            <a:xfrm>
              <a:off x="4790075" y="3408900"/>
              <a:ext cx="1529401" cy="1529401"/>
            </a:xfrm>
            <a:prstGeom prst="rect">
              <a:avLst/>
            </a:prstGeom>
            <a:noFill/>
            <a:ln>
              <a:noFill/>
            </a:ln>
          </p:spPr>
        </p:pic>
        <p:sp>
          <p:nvSpPr>
            <p:cNvPr id="337" name="Google Shape;337;p37"/>
            <p:cNvSpPr txBox="1"/>
            <p:nvPr/>
          </p:nvSpPr>
          <p:spPr>
            <a:xfrm>
              <a:off x="4767413" y="4798800"/>
              <a:ext cx="17271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rPr>
                <a:t>My Lab Notebook</a:t>
              </a:r>
              <a:endParaRPr b="1">
                <a:solidFill>
                  <a:schemeClr val="dk2"/>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Citations</a:t>
            </a:r>
            <a:endParaRPr/>
          </a:p>
        </p:txBody>
      </p:sp>
      <p:sp>
        <p:nvSpPr>
          <p:cNvPr id="343" name="Google Shape;343;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Moorea image by </a:t>
            </a:r>
            <a:r>
              <a:rPr lang="en"/>
              <a:t>Contains modified Copernicus Sentinel data 2021, Attribution, https://commons.wikimedia.org/w/index.php?curid=118352834</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9"/>
          <p:cNvSpPr txBox="1"/>
          <p:nvPr/>
        </p:nvSpPr>
        <p:spPr>
          <a:xfrm>
            <a:off x="311725" y="290475"/>
            <a:ext cx="3740700" cy="425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Color Scheme: </a:t>
            </a:r>
            <a:endParaRPr sz="1800">
              <a:solidFill>
                <a:schemeClr val="dk1"/>
              </a:solidFill>
            </a:endParaRPr>
          </a:p>
          <a:p>
            <a:pPr indent="0" lvl="0" marL="0" rtl="0" algn="l">
              <a:spcBef>
                <a:spcPts val="0"/>
              </a:spcBef>
              <a:spcAft>
                <a:spcPts val="0"/>
              </a:spcAft>
              <a:buNone/>
            </a:pPr>
            <a:r>
              <a:rPr lang="en" sz="1800">
                <a:solidFill>
                  <a:srgbClr val="0A1E29"/>
                </a:solidFill>
              </a:rPr>
              <a:t>Dark (#0a1e29)</a:t>
            </a:r>
            <a:endParaRPr sz="1800">
              <a:solidFill>
                <a:srgbClr val="0A1E29"/>
              </a:solidFill>
            </a:endParaRPr>
          </a:p>
          <a:p>
            <a:pPr indent="0" lvl="0" marL="0" rtl="0" algn="l">
              <a:spcBef>
                <a:spcPts val="0"/>
              </a:spcBef>
              <a:spcAft>
                <a:spcPts val="0"/>
              </a:spcAft>
              <a:buNone/>
            </a:pPr>
            <a:r>
              <a:rPr lang="en" sz="1800">
                <a:solidFill>
                  <a:srgbClr val="023F54"/>
                </a:solidFill>
              </a:rPr>
              <a:t>Dark (#023f54)</a:t>
            </a:r>
            <a:endParaRPr sz="1800">
              <a:solidFill>
                <a:srgbClr val="023F54"/>
              </a:solidFill>
            </a:endParaRPr>
          </a:p>
          <a:p>
            <a:pPr indent="0" lvl="0" marL="0" rtl="0" algn="l">
              <a:spcBef>
                <a:spcPts val="0"/>
              </a:spcBef>
              <a:spcAft>
                <a:spcPts val="0"/>
              </a:spcAft>
              <a:buNone/>
            </a:pPr>
            <a:r>
              <a:rPr lang="en" sz="1800">
                <a:solidFill>
                  <a:srgbClr val="FBFBFC"/>
                </a:solidFill>
                <a:highlight>
                  <a:srgbClr val="0A1E29"/>
                </a:highlight>
              </a:rPr>
              <a:t>Light (#fbfbfc)</a:t>
            </a:r>
            <a:endParaRPr sz="1800">
              <a:solidFill>
                <a:srgbClr val="0A958B"/>
              </a:solidFill>
              <a:highlight>
                <a:srgbClr val="0A1E29"/>
              </a:highlight>
            </a:endParaRPr>
          </a:p>
          <a:p>
            <a:pPr indent="0" lvl="0" marL="0" rtl="0" algn="l">
              <a:spcBef>
                <a:spcPts val="0"/>
              </a:spcBef>
              <a:spcAft>
                <a:spcPts val="0"/>
              </a:spcAft>
              <a:buNone/>
            </a:pPr>
            <a:r>
              <a:rPr lang="en" sz="1800">
                <a:solidFill>
                  <a:srgbClr val="0A958B"/>
                </a:solidFill>
              </a:rPr>
              <a:t>Accent (#0a958b)</a:t>
            </a:r>
            <a:endParaRPr sz="1800">
              <a:solidFill>
                <a:srgbClr val="0A958B"/>
              </a:solidFill>
            </a:endParaRPr>
          </a:p>
          <a:p>
            <a:pPr indent="0" lvl="0" marL="0" rtl="0" algn="l">
              <a:spcBef>
                <a:spcPts val="0"/>
              </a:spcBef>
              <a:spcAft>
                <a:spcPts val="0"/>
              </a:spcAft>
              <a:buClr>
                <a:schemeClr val="dk1"/>
              </a:buClr>
              <a:buSzPts val="1100"/>
              <a:buFont typeface="Arial"/>
              <a:buNone/>
            </a:pPr>
            <a:r>
              <a:rPr lang="en" sz="1800">
                <a:solidFill>
                  <a:srgbClr val="77978E"/>
                </a:solidFill>
              </a:rPr>
              <a:t>Accent (#77978e)</a:t>
            </a:r>
            <a:endParaRPr sz="1800">
              <a:solidFill>
                <a:srgbClr val="0A958B"/>
              </a:solidFill>
            </a:endParaRPr>
          </a:p>
          <a:p>
            <a:pPr indent="0" lvl="0" marL="0" rtl="0" algn="l">
              <a:spcBef>
                <a:spcPts val="0"/>
              </a:spcBef>
              <a:spcAft>
                <a:spcPts val="0"/>
              </a:spcAft>
              <a:buNone/>
            </a:pPr>
            <a:r>
              <a:rPr lang="en" sz="1800">
                <a:solidFill>
                  <a:srgbClr val="82825C"/>
                </a:solidFill>
              </a:rPr>
              <a:t>Accent (#82825c)</a:t>
            </a:r>
            <a:endParaRPr sz="1800">
              <a:solidFill>
                <a:srgbClr val="82825C"/>
              </a:solidFill>
              <a:highlight>
                <a:srgbClr val="A22F06"/>
              </a:highlight>
            </a:endParaRPr>
          </a:p>
          <a:p>
            <a:pPr indent="0" lvl="0" marL="0" rtl="0" algn="l">
              <a:spcBef>
                <a:spcPts val="0"/>
              </a:spcBef>
              <a:spcAft>
                <a:spcPts val="0"/>
              </a:spcAft>
              <a:buNone/>
            </a:pPr>
            <a:r>
              <a:rPr lang="en" sz="1800">
                <a:solidFill>
                  <a:srgbClr val="A22F06"/>
                </a:solidFill>
              </a:rPr>
              <a:t>Accent (#a22f06)</a:t>
            </a:r>
            <a:endParaRPr sz="1800">
              <a:solidFill>
                <a:srgbClr val="8E6B33"/>
              </a:solidFill>
            </a:endParaRPr>
          </a:p>
          <a:p>
            <a:pPr indent="0" lvl="0" marL="0" rtl="0" algn="l">
              <a:spcBef>
                <a:spcPts val="0"/>
              </a:spcBef>
              <a:spcAft>
                <a:spcPts val="0"/>
              </a:spcAft>
              <a:buNone/>
            </a:pPr>
            <a:r>
              <a:rPr lang="en" sz="1800">
                <a:solidFill>
                  <a:srgbClr val="8E6B33"/>
                </a:solidFill>
              </a:rPr>
              <a:t>Accent (#8e6b33)</a:t>
            </a:r>
            <a:endParaRPr sz="1800">
              <a:solidFill>
                <a:srgbClr val="8E6B33"/>
              </a:solidFill>
            </a:endParaRPr>
          </a:p>
        </p:txBody>
      </p:sp>
      <p:pic>
        <p:nvPicPr>
          <p:cNvPr id="349" name="Google Shape;349;p39"/>
          <p:cNvPicPr preferRelativeResize="0"/>
          <p:nvPr/>
        </p:nvPicPr>
        <p:blipFill>
          <a:blip r:embed="rId3">
            <a:alphaModFix/>
          </a:blip>
          <a:stretch>
            <a:fillRect/>
          </a:stretch>
        </p:blipFill>
        <p:spPr>
          <a:xfrm>
            <a:off x="4094634" y="0"/>
            <a:ext cx="5049368" cy="5143501"/>
          </a:xfrm>
          <a:prstGeom prst="rect">
            <a:avLst/>
          </a:prstGeom>
          <a:noFill/>
          <a:ln>
            <a:noFill/>
          </a:ln>
          <a:effectLst>
            <a:outerShdw rotWithShape="0" algn="bl" dir="5400000" dist="19050">
              <a:srgbClr val="000000">
                <a:alpha val="50000"/>
              </a:srgbClr>
            </a:outerShdw>
            <a:reflection blurRad="0" dir="5400000" dist="38100" endA="0" endPos="30000" fadeDir="5400012" kx="0" rotWithShape="0" algn="bl" stPos="0" sy="-100000" ky="0"/>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40" title="edges_PCC_0.5_timeseries_miRNA_lncRNA_genes_PCC0.6.png"/>
          <p:cNvPicPr preferRelativeResize="0"/>
          <p:nvPr/>
        </p:nvPicPr>
        <p:blipFill>
          <a:blip r:embed="rId3">
            <a:alphaModFix/>
          </a:blip>
          <a:stretch>
            <a:fillRect/>
          </a:stretch>
        </p:blipFill>
        <p:spPr>
          <a:xfrm>
            <a:off x="560400" y="1101225"/>
            <a:ext cx="5593626" cy="4042276"/>
          </a:xfrm>
          <a:prstGeom prst="rect">
            <a:avLst/>
          </a:prstGeom>
          <a:noFill/>
          <a:ln>
            <a:noFill/>
          </a:ln>
        </p:spPr>
      </p:pic>
      <p:sp>
        <p:nvSpPr>
          <p:cNvPr id="355" name="Google Shape;355;p40"/>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
              <a:t>Complementary Analyses</a:t>
            </a:r>
            <a:br>
              <a:rPr lang="en"/>
            </a:br>
            <a:r>
              <a:rPr lang="en"/>
              <a:t>- integrating binding and expression correlation </a:t>
            </a:r>
            <a:br>
              <a:rPr lang="en"/>
            </a:br>
            <a:endParaRPr/>
          </a:p>
        </p:txBody>
      </p:sp>
      <p:sp>
        <p:nvSpPr>
          <p:cNvPr id="356" name="Google Shape;356;p40"/>
          <p:cNvSpPr txBox="1"/>
          <p:nvPr/>
        </p:nvSpPr>
        <p:spPr>
          <a:xfrm>
            <a:off x="0" y="4498625"/>
            <a:ext cx="1165500" cy="64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chemeClr val="dk1"/>
                </a:solidFill>
              </a:rPr>
              <a:t>47  miRNA </a:t>
            </a:r>
            <a:endParaRPr sz="1000">
              <a:solidFill>
                <a:schemeClr val="dk1"/>
              </a:solidFill>
            </a:endParaRPr>
          </a:p>
          <a:p>
            <a:pPr indent="0" lvl="0" marL="0" rtl="0" algn="r">
              <a:spcBef>
                <a:spcPts val="0"/>
              </a:spcBef>
              <a:spcAft>
                <a:spcPts val="0"/>
              </a:spcAft>
              <a:buNone/>
            </a:pPr>
            <a:r>
              <a:rPr lang="en" sz="1000">
                <a:solidFill>
                  <a:schemeClr val="dk1"/>
                </a:solidFill>
              </a:rPr>
              <a:t>91 lncRNA</a:t>
            </a:r>
            <a:endParaRPr sz="1000">
              <a:solidFill>
                <a:schemeClr val="dk1"/>
              </a:solidFill>
            </a:endParaRPr>
          </a:p>
          <a:p>
            <a:pPr indent="0" lvl="0" marL="0" rtl="0" algn="r">
              <a:spcBef>
                <a:spcPts val="0"/>
              </a:spcBef>
              <a:spcAft>
                <a:spcPts val="0"/>
              </a:spcAft>
              <a:buNone/>
            </a:pPr>
            <a:r>
              <a:rPr lang="en" sz="1000">
                <a:solidFill>
                  <a:schemeClr val="dk1"/>
                </a:solidFill>
              </a:rPr>
              <a:t> 1,536    genes</a:t>
            </a:r>
            <a:endParaRPr sz="10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41" title="edges_PCC_0.5_timeseries_miRNA_lncRNA_genes_PCC0.6.png"/>
          <p:cNvPicPr preferRelativeResize="0"/>
          <p:nvPr/>
        </p:nvPicPr>
        <p:blipFill>
          <a:blip r:embed="rId3">
            <a:alphaModFix/>
          </a:blip>
          <a:stretch>
            <a:fillRect/>
          </a:stretch>
        </p:blipFill>
        <p:spPr>
          <a:xfrm>
            <a:off x="560400" y="1101225"/>
            <a:ext cx="5593626" cy="4042276"/>
          </a:xfrm>
          <a:prstGeom prst="rect">
            <a:avLst/>
          </a:prstGeom>
          <a:noFill/>
          <a:ln>
            <a:noFill/>
          </a:ln>
        </p:spPr>
      </p:pic>
      <p:sp>
        <p:nvSpPr>
          <p:cNvPr id="362" name="Google Shape;362;p41"/>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
              <a:t>Complementary Analyses</a:t>
            </a:r>
            <a:br>
              <a:rPr lang="en"/>
            </a:br>
            <a:r>
              <a:rPr lang="en"/>
              <a:t>- integrating binding and expression correlation </a:t>
            </a:r>
            <a:br>
              <a:rPr lang="en"/>
            </a:br>
            <a:endParaRPr/>
          </a:p>
        </p:txBody>
      </p:sp>
      <p:sp>
        <p:nvSpPr>
          <p:cNvPr id="363" name="Google Shape;363;p41"/>
          <p:cNvSpPr txBox="1"/>
          <p:nvPr/>
        </p:nvSpPr>
        <p:spPr>
          <a:xfrm>
            <a:off x="0" y="4498625"/>
            <a:ext cx="1165500" cy="64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chemeClr val="dk1"/>
                </a:solidFill>
              </a:rPr>
              <a:t>47  miRNA </a:t>
            </a:r>
            <a:endParaRPr sz="1000">
              <a:solidFill>
                <a:schemeClr val="dk1"/>
              </a:solidFill>
            </a:endParaRPr>
          </a:p>
          <a:p>
            <a:pPr indent="0" lvl="0" marL="0" rtl="0" algn="r">
              <a:spcBef>
                <a:spcPts val="0"/>
              </a:spcBef>
              <a:spcAft>
                <a:spcPts val="0"/>
              </a:spcAft>
              <a:buNone/>
            </a:pPr>
            <a:r>
              <a:rPr lang="en" sz="1000">
                <a:solidFill>
                  <a:schemeClr val="dk1"/>
                </a:solidFill>
              </a:rPr>
              <a:t>91 lncRNA</a:t>
            </a:r>
            <a:endParaRPr sz="1000">
              <a:solidFill>
                <a:schemeClr val="dk1"/>
              </a:solidFill>
            </a:endParaRPr>
          </a:p>
          <a:p>
            <a:pPr indent="0" lvl="0" marL="0" rtl="0" algn="r">
              <a:spcBef>
                <a:spcPts val="0"/>
              </a:spcBef>
              <a:spcAft>
                <a:spcPts val="0"/>
              </a:spcAft>
              <a:buNone/>
            </a:pPr>
            <a:r>
              <a:rPr lang="en" sz="1000">
                <a:solidFill>
                  <a:schemeClr val="dk1"/>
                </a:solidFill>
              </a:rPr>
              <a:t> 1,536    genes</a:t>
            </a:r>
            <a:endParaRPr sz="1000">
              <a:solidFill>
                <a:schemeClr val="dk1"/>
              </a:solidFill>
            </a:endParaRPr>
          </a:p>
        </p:txBody>
      </p:sp>
      <p:sp>
        <p:nvSpPr>
          <p:cNvPr id="364" name="Google Shape;364;p41"/>
          <p:cNvSpPr txBox="1"/>
          <p:nvPr/>
        </p:nvSpPr>
        <p:spPr>
          <a:xfrm>
            <a:off x="6325000" y="1300700"/>
            <a:ext cx="2652000" cy="27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500">
              <a:solidFill>
                <a:schemeClr val="dk2"/>
              </a:solidFill>
            </a:endParaRPr>
          </a:p>
          <a:p>
            <a:pPr indent="0" lvl="0" marL="0" rtl="0" algn="l">
              <a:spcBef>
                <a:spcPts val="0"/>
              </a:spcBef>
              <a:spcAft>
                <a:spcPts val="0"/>
              </a:spcAft>
              <a:buNone/>
            </a:pPr>
            <a:r>
              <a:rPr b="1" lang="en" sz="1500">
                <a:solidFill>
                  <a:schemeClr val="dk2"/>
                </a:solidFill>
              </a:rPr>
              <a:t>17 miRNAs</a:t>
            </a:r>
            <a:r>
              <a:rPr lang="en" sz="1500">
                <a:solidFill>
                  <a:schemeClr val="dk2"/>
                </a:solidFill>
              </a:rPr>
              <a:t> interact solely with genes</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b="1" lang="en" sz="1500">
                <a:solidFill>
                  <a:schemeClr val="dk2"/>
                </a:solidFill>
              </a:rPr>
              <a:t>30 miRNAs</a:t>
            </a:r>
            <a:r>
              <a:rPr lang="en" sz="1500">
                <a:solidFill>
                  <a:schemeClr val="dk2"/>
                </a:solidFill>
              </a:rPr>
              <a:t> are bind and are significantly correlated with </a:t>
            </a:r>
            <a:r>
              <a:rPr b="1" lang="en" sz="1500">
                <a:solidFill>
                  <a:schemeClr val="dk2"/>
                </a:solidFill>
              </a:rPr>
              <a:t>both </a:t>
            </a:r>
            <a:r>
              <a:rPr lang="en" sz="1500">
                <a:solidFill>
                  <a:schemeClr val="dk2"/>
                </a:solidFill>
              </a:rPr>
              <a:t>genes and lncRNAs</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b="1" lang="en" sz="1500">
                <a:solidFill>
                  <a:schemeClr val="dk2"/>
                </a:solidFill>
              </a:rPr>
              <a:t>8 possible lncRNA sponges</a:t>
            </a:r>
            <a:r>
              <a:rPr lang="en" sz="1500">
                <a:solidFill>
                  <a:schemeClr val="dk2"/>
                </a:solidFill>
              </a:rPr>
              <a:t> (-)</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t/>
            </a:r>
            <a:endParaRPr sz="15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 name="Shape 74"/>
        <p:cNvGrpSpPr/>
        <p:nvPr/>
      </p:nvGrpSpPr>
      <p:grpSpPr>
        <a:xfrm>
          <a:off x="0" y="0"/>
          <a:ext cx="0" cy="0"/>
          <a:chOff x="0" y="0"/>
          <a:chExt cx="0" cy="0"/>
        </a:xfrm>
      </p:grpSpPr>
      <p:sp>
        <p:nvSpPr>
          <p:cNvPr id="75" name="Google Shape;75;p15"/>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Information Flow</a:t>
            </a:r>
            <a:endParaRPr/>
          </a:p>
          <a:p>
            <a:pPr indent="0" lvl="0" marL="0" rtl="0" algn="l">
              <a:spcBef>
                <a:spcPts val="0"/>
              </a:spcBef>
              <a:spcAft>
                <a:spcPts val="0"/>
              </a:spcAft>
              <a:buNone/>
            </a:pPr>
            <a:r>
              <a:t/>
            </a:r>
            <a:endParaRPr/>
          </a:p>
        </p:txBody>
      </p:sp>
      <p:pic>
        <p:nvPicPr>
          <p:cNvPr id="76" name="Google Shape;76;p15" title="Epigenetic interactions.png"/>
          <p:cNvPicPr preferRelativeResize="0"/>
          <p:nvPr/>
        </p:nvPicPr>
        <p:blipFill rotWithShape="1">
          <a:blip r:embed="rId3">
            <a:alphaModFix/>
          </a:blip>
          <a:srcRect b="17566" l="0" r="0" t="14317"/>
          <a:stretch/>
        </p:blipFill>
        <p:spPr>
          <a:xfrm>
            <a:off x="1274453" y="999363"/>
            <a:ext cx="6595075" cy="3144775"/>
          </a:xfrm>
          <a:prstGeom prst="rect">
            <a:avLst/>
          </a:prstGeom>
          <a:noFill/>
          <a:ln>
            <a:noFill/>
          </a:ln>
        </p:spPr>
      </p:pic>
      <p:sp>
        <p:nvSpPr>
          <p:cNvPr id="77" name="Google Shape;77;p15"/>
          <p:cNvSpPr/>
          <p:nvPr/>
        </p:nvSpPr>
        <p:spPr>
          <a:xfrm>
            <a:off x="1429625" y="999375"/>
            <a:ext cx="5120100" cy="120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8" name="Google Shape;78;p15"/>
          <p:cNvGrpSpPr/>
          <p:nvPr/>
        </p:nvGrpSpPr>
        <p:grpSpPr>
          <a:xfrm>
            <a:off x="1833625" y="2486520"/>
            <a:ext cx="3822299" cy="1814400"/>
            <a:chOff x="1833625" y="2486520"/>
            <a:chExt cx="3822299" cy="1814400"/>
          </a:xfrm>
        </p:grpSpPr>
        <p:sp>
          <p:nvSpPr>
            <p:cNvPr id="79" name="Google Shape;79;p15"/>
            <p:cNvSpPr/>
            <p:nvPr/>
          </p:nvSpPr>
          <p:spPr>
            <a:xfrm>
              <a:off x="1833625" y="2571750"/>
              <a:ext cx="1981200" cy="157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 name="Google Shape;80;p15"/>
            <p:cNvSpPr/>
            <p:nvPr/>
          </p:nvSpPr>
          <p:spPr>
            <a:xfrm>
              <a:off x="3614375" y="3379800"/>
              <a:ext cx="1187400" cy="764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 name="Google Shape;81;p15"/>
            <p:cNvSpPr/>
            <p:nvPr/>
          </p:nvSpPr>
          <p:spPr>
            <a:xfrm flipH="1" rot="2276862">
              <a:off x="4596637" y="2454088"/>
              <a:ext cx="539075" cy="1879264"/>
            </a:xfrm>
            <a:prstGeom prst="moon">
              <a:avLst>
                <a:gd fmla="val 41953"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2" name="Google Shape;82;p15"/>
          <p:cNvSpPr/>
          <p:nvPr/>
        </p:nvSpPr>
        <p:spPr>
          <a:xfrm>
            <a:off x="3861500" y="2548450"/>
            <a:ext cx="1196400" cy="90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7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2"/>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Machine learning model </a:t>
            </a:r>
            <a:r>
              <a:rPr lang="en"/>
              <a:t>– Elastic Net Regression</a:t>
            </a:r>
            <a:endParaRPr/>
          </a:p>
        </p:txBody>
      </p:sp>
      <p:sp>
        <p:nvSpPr>
          <p:cNvPr id="370" name="Google Shape;370;p42"/>
          <p:cNvSpPr txBox="1"/>
          <p:nvPr/>
        </p:nvSpPr>
        <p:spPr>
          <a:xfrm>
            <a:off x="459600" y="1272950"/>
            <a:ext cx="4116600" cy="36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rgbClr val="CC0000"/>
                </a:solidFill>
              </a:rPr>
              <a:t>Lasso regression</a:t>
            </a:r>
            <a:r>
              <a:rPr lang="en" sz="1800">
                <a:solidFill>
                  <a:schemeClr val="dk2"/>
                </a:solidFill>
              </a:rPr>
              <a:t> = “Harsh Editor”</a:t>
            </a:r>
            <a:endParaRPr sz="1800">
              <a:solidFill>
                <a:schemeClr val="dk2"/>
              </a:solidFill>
            </a:endParaRPr>
          </a:p>
          <a:p>
            <a:pPr indent="0" lvl="0" marL="0" rtl="0" algn="l">
              <a:spcBef>
                <a:spcPts val="1000"/>
              </a:spcBef>
              <a:spcAft>
                <a:spcPts val="0"/>
              </a:spcAft>
              <a:buNone/>
            </a:pPr>
            <a:r>
              <a:rPr lang="en" sz="1800">
                <a:solidFill>
                  <a:schemeClr val="dk2"/>
                </a:solidFill>
              </a:rPr>
              <a:t>Focuses on sparsity, removing irrelevant predictors to simplify the model</a:t>
            </a:r>
            <a:endParaRPr sz="1800">
              <a:solidFill>
                <a:schemeClr val="dk2"/>
              </a:solidFill>
            </a:endParaRPr>
          </a:p>
          <a:p>
            <a:pPr indent="0" lvl="0" marL="0" rtl="0" algn="l">
              <a:spcBef>
                <a:spcPts val="100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371" name="Google Shape;371;p42"/>
          <p:cNvSpPr txBox="1"/>
          <p:nvPr/>
        </p:nvSpPr>
        <p:spPr>
          <a:xfrm>
            <a:off x="4572000" y="1272900"/>
            <a:ext cx="4116600" cy="36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rgbClr val="3C78D8"/>
                </a:solidFill>
              </a:rPr>
              <a:t>Ridge regression</a:t>
            </a:r>
            <a:r>
              <a:rPr lang="en" sz="1800">
                <a:solidFill>
                  <a:schemeClr val="dk2"/>
                </a:solidFill>
              </a:rPr>
              <a:t> = “Compromiser”</a:t>
            </a:r>
            <a:endParaRPr sz="1800">
              <a:solidFill>
                <a:schemeClr val="dk2"/>
              </a:solidFill>
            </a:endParaRPr>
          </a:p>
          <a:p>
            <a:pPr indent="0" lvl="0" marL="0" rtl="0" algn="l">
              <a:spcBef>
                <a:spcPts val="1000"/>
              </a:spcBef>
              <a:spcAft>
                <a:spcPts val="0"/>
              </a:spcAft>
              <a:buNone/>
            </a:pPr>
            <a:r>
              <a:rPr lang="en" sz="1800">
                <a:solidFill>
                  <a:schemeClr val="dk2"/>
                </a:solidFill>
              </a:rPr>
              <a:t>Handles </a:t>
            </a:r>
            <a:r>
              <a:rPr lang="en" sz="1800">
                <a:solidFill>
                  <a:schemeClr val="dk2"/>
                </a:solidFill>
              </a:rPr>
              <a:t>multicollinearity</a:t>
            </a:r>
            <a:r>
              <a:rPr lang="en" sz="1800">
                <a:solidFill>
                  <a:schemeClr val="dk2"/>
                </a:solidFill>
              </a:rPr>
              <a:t>, retaining correlated predictors while reducing their individual impact</a:t>
            </a:r>
            <a:endParaRPr sz="1800">
              <a:solidFill>
                <a:schemeClr val="dk2"/>
              </a:solidFill>
            </a:endParaRPr>
          </a:p>
          <a:p>
            <a:pPr indent="0" lvl="0" marL="0" rtl="0" algn="l">
              <a:spcBef>
                <a:spcPts val="1000"/>
              </a:spcBef>
              <a:spcAft>
                <a:spcPts val="0"/>
              </a:spcAft>
              <a:buNone/>
            </a:pPr>
            <a:r>
              <a:t/>
            </a:r>
            <a:endParaRPr sz="1800">
              <a:solidFill>
                <a:schemeClr val="dk2"/>
              </a:solidFill>
            </a:endParaRPr>
          </a:p>
        </p:txBody>
      </p:sp>
      <p:sp>
        <p:nvSpPr>
          <p:cNvPr id="372" name="Google Shape;372;p42"/>
          <p:cNvSpPr txBox="1"/>
          <p:nvPr/>
        </p:nvSpPr>
        <p:spPr>
          <a:xfrm>
            <a:off x="342450" y="771625"/>
            <a:ext cx="8459100" cy="5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u="sng">
                <a:solidFill>
                  <a:schemeClr val="dk2"/>
                </a:solidFill>
              </a:rPr>
              <a:t>The problem:</a:t>
            </a:r>
            <a:r>
              <a:rPr lang="en" sz="1600">
                <a:solidFill>
                  <a:schemeClr val="dk2"/>
                </a:solidFill>
              </a:rPr>
              <a:t>  Huge list of candidates (lncRNA, miRNA, CpG sites), with many correlations</a:t>
            </a:r>
            <a:endParaRPr sz="1600">
              <a:solidFill>
                <a:schemeClr val="dk2"/>
              </a:solidFill>
            </a:endParaRPr>
          </a:p>
        </p:txBody>
      </p:sp>
      <p:sp>
        <p:nvSpPr>
          <p:cNvPr id="373" name="Google Shape;373;p42"/>
          <p:cNvSpPr/>
          <p:nvPr/>
        </p:nvSpPr>
        <p:spPr>
          <a:xfrm rot="-5400000">
            <a:off x="4310925" y="-601500"/>
            <a:ext cx="331500" cy="7965600"/>
          </a:xfrm>
          <a:prstGeom prst="leftBracket">
            <a:avLst>
              <a:gd fmla="val 1201448"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4" name="Google Shape;374;p42"/>
          <p:cNvSpPr txBox="1"/>
          <p:nvPr/>
        </p:nvSpPr>
        <p:spPr>
          <a:xfrm>
            <a:off x="2393175" y="3785075"/>
            <a:ext cx="4362000" cy="66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674EA7"/>
                </a:solidFill>
              </a:rPr>
              <a:t>Elastic Net Regression</a:t>
            </a:r>
            <a:endParaRPr b="1" sz="1800">
              <a:solidFill>
                <a:srgbClr val="674EA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3"/>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Machine learning model – Elastic Net Regression</a:t>
            </a:r>
            <a:endParaRPr/>
          </a:p>
          <a:p>
            <a:pPr indent="0" lvl="0" marL="0" rtl="0" algn="l">
              <a:spcBef>
                <a:spcPts val="0"/>
              </a:spcBef>
              <a:spcAft>
                <a:spcPts val="0"/>
              </a:spcAft>
              <a:buNone/>
            </a:pPr>
            <a:r>
              <a:t/>
            </a:r>
            <a:endParaRPr/>
          </a:p>
        </p:txBody>
      </p:sp>
      <p:sp>
        <p:nvSpPr>
          <p:cNvPr id="380" name="Google Shape;380;p43"/>
          <p:cNvSpPr txBox="1"/>
          <p:nvPr>
            <p:ph idx="1" type="body"/>
          </p:nvPr>
        </p:nvSpPr>
        <p:spPr>
          <a:xfrm>
            <a:off x="4260300" y="877500"/>
            <a:ext cx="4688100" cy="3656700"/>
          </a:xfrm>
          <a:prstGeom prst="rect">
            <a:avLst/>
          </a:prstGeom>
        </p:spPr>
        <p:txBody>
          <a:bodyPr anchorCtr="0" anchor="t" bIns="91425" lIns="91425" spcFirstLastPara="1" rIns="91425" wrap="square" tIns="91425">
            <a:normAutofit/>
          </a:bodyPr>
          <a:lstStyle/>
          <a:p>
            <a:pPr indent="0" lvl="0" marL="457200" rtl="0" algn="l">
              <a:lnSpc>
                <a:spcPct val="105000"/>
              </a:lnSpc>
              <a:spcBef>
                <a:spcPts val="0"/>
              </a:spcBef>
              <a:spcAft>
                <a:spcPts val="0"/>
              </a:spcAft>
              <a:buNone/>
            </a:pPr>
            <a:r>
              <a:t/>
            </a:r>
            <a:endParaRPr sz="1600"/>
          </a:p>
          <a:p>
            <a:pPr indent="0" lvl="0" marL="457200" rtl="0" algn="l">
              <a:lnSpc>
                <a:spcPct val="105000"/>
              </a:lnSpc>
              <a:spcBef>
                <a:spcPts val="0"/>
              </a:spcBef>
              <a:spcAft>
                <a:spcPts val="0"/>
              </a:spcAft>
              <a:buNone/>
            </a:pPr>
            <a:r>
              <a:t/>
            </a:r>
            <a:endParaRPr sz="1600"/>
          </a:p>
          <a:p>
            <a:pPr indent="0" lvl="0" marL="457200" rtl="0" algn="l">
              <a:lnSpc>
                <a:spcPct val="105000"/>
              </a:lnSpc>
              <a:spcBef>
                <a:spcPts val="0"/>
              </a:spcBef>
              <a:spcAft>
                <a:spcPts val="0"/>
              </a:spcAft>
              <a:buNone/>
            </a:pPr>
            <a:r>
              <a:t/>
            </a:r>
            <a:endParaRPr sz="1500"/>
          </a:p>
          <a:p>
            <a:pPr indent="0" lvl="0" marL="457200" rtl="0" algn="l">
              <a:lnSpc>
                <a:spcPct val="105000"/>
              </a:lnSpc>
              <a:spcBef>
                <a:spcPts val="1000"/>
              </a:spcBef>
              <a:spcAft>
                <a:spcPts val="0"/>
              </a:spcAft>
              <a:buNone/>
            </a:pPr>
            <a:r>
              <a:rPr lang="en" sz="1500"/>
              <a:t>Glycolysis 				– GO:0006096</a:t>
            </a:r>
            <a:endParaRPr sz="1500"/>
          </a:p>
          <a:p>
            <a:pPr indent="0" lvl="0" marL="457200" rtl="0" algn="l">
              <a:lnSpc>
                <a:spcPct val="105000"/>
              </a:lnSpc>
              <a:spcBef>
                <a:spcPts val="1000"/>
              </a:spcBef>
              <a:spcAft>
                <a:spcPts val="0"/>
              </a:spcAft>
              <a:buNone/>
            </a:pPr>
            <a:r>
              <a:rPr lang="en" sz="1500"/>
              <a:t>Gluconeogenesis 		– GO:0006094</a:t>
            </a:r>
            <a:endParaRPr sz="1500"/>
          </a:p>
          <a:p>
            <a:pPr indent="0" lvl="0" marL="457200" rtl="0" algn="l">
              <a:lnSpc>
                <a:spcPct val="105000"/>
              </a:lnSpc>
              <a:spcBef>
                <a:spcPts val="1000"/>
              </a:spcBef>
              <a:spcAft>
                <a:spcPts val="0"/>
              </a:spcAft>
              <a:buNone/>
            </a:pPr>
            <a:r>
              <a:rPr lang="en" sz="1500"/>
              <a:t>Lipolysis/lipid catabolism 	– GO:0016042</a:t>
            </a:r>
            <a:endParaRPr sz="1500"/>
          </a:p>
          <a:p>
            <a:pPr indent="0" lvl="0" marL="457200" rtl="0" algn="l">
              <a:lnSpc>
                <a:spcPct val="105000"/>
              </a:lnSpc>
              <a:spcBef>
                <a:spcPts val="1000"/>
              </a:spcBef>
              <a:spcAft>
                <a:spcPts val="0"/>
              </a:spcAft>
              <a:buNone/>
            </a:pPr>
            <a:r>
              <a:rPr lang="en" sz="1500"/>
              <a:t>Fatty acid beta oxidation 	– GO:0006635</a:t>
            </a:r>
            <a:endParaRPr sz="1500"/>
          </a:p>
          <a:p>
            <a:pPr indent="0" lvl="0" marL="457200" rtl="0" algn="l">
              <a:lnSpc>
                <a:spcPct val="105000"/>
              </a:lnSpc>
              <a:spcBef>
                <a:spcPts val="1000"/>
              </a:spcBef>
              <a:spcAft>
                <a:spcPts val="0"/>
              </a:spcAft>
              <a:buNone/>
            </a:pPr>
            <a:r>
              <a:rPr lang="en" sz="1500"/>
              <a:t>Starvation 				– GO:0042594</a:t>
            </a:r>
            <a:endParaRPr sz="1500"/>
          </a:p>
          <a:p>
            <a:pPr indent="0" lvl="0" marL="457200" rtl="0" algn="l">
              <a:lnSpc>
                <a:spcPct val="105000"/>
              </a:lnSpc>
              <a:spcBef>
                <a:spcPts val="1000"/>
              </a:spcBef>
              <a:spcAft>
                <a:spcPts val="0"/>
              </a:spcAft>
              <a:buNone/>
            </a:pPr>
            <a:r>
              <a:rPr lang="en" sz="1500"/>
              <a:t>Lipid biosynthesis 		– GO:000861</a:t>
            </a:r>
            <a:endParaRPr sz="1500"/>
          </a:p>
          <a:p>
            <a:pPr indent="0" lvl="0" marL="457200" rtl="0" algn="l">
              <a:lnSpc>
                <a:spcPct val="105000"/>
              </a:lnSpc>
              <a:spcBef>
                <a:spcPts val="1000"/>
              </a:spcBef>
              <a:spcAft>
                <a:spcPts val="1000"/>
              </a:spcAft>
              <a:buNone/>
            </a:pPr>
            <a:r>
              <a:rPr lang="en" sz="1500"/>
              <a:t>Protein catabolic process 	– GO:0030163</a:t>
            </a:r>
            <a:endParaRPr sz="1600"/>
          </a:p>
        </p:txBody>
      </p:sp>
      <p:sp>
        <p:nvSpPr>
          <p:cNvPr id="381" name="Google Shape;381;p43"/>
          <p:cNvSpPr txBox="1"/>
          <p:nvPr/>
        </p:nvSpPr>
        <p:spPr>
          <a:xfrm>
            <a:off x="152400" y="1001450"/>
            <a:ext cx="3293100" cy="353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rgbClr val="023F54"/>
                </a:solidFill>
              </a:rPr>
              <a:t>Biological relevance </a:t>
            </a:r>
            <a:endParaRPr sz="2300">
              <a:solidFill>
                <a:srgbClr val="023F54"/>
              </a:solidFill>
            </a:endParaRPr>
          </a:p>
          <a:p>
            <a:pPr indent="0" lvl="0" marL="457200" rtl="0" algn="ctr">
              <a:spcBef>
                <a:spcPts val="0"/>
              </a:spcBef>
              <a:spcAft>
                <a:spcPts val="0"/>
              </a:spcAft>
              <a:buNone/>
            </a:pPr>
            <a:r>
              <a:t/>
            </a:r>
            <a:endParaRPr sz="2300">
              <a:solidFill>
                <a:srgbClr val="023F54"/>
              </a:solidFill>
            </a:endParaRPr>
          </a:p>
          <a:p>
            <a:pPr indent="0" lvl="0" marL="0" rtl="0" algn="ctr">
              <a:spcBef>
                <a:spcPts val="0"/>
              </a:spcBef>
              <a:spcAft>
                <a:spcPts val="0"/>
              </a:spcAft>
              <a:buNone/>
            </a:pPr>
            <a:r>
              <a:rPr lang="en" sz="2300">
                <a:solidFill>
                  <a:srgbClr val="023F54"/>
                </a:solidFill>
              </a:rPr>
              <a:t>Variability</a:t>
            </a:r>
            <a:endParaRPr sz="2300">
              <a:solidFill>
                <a:srgbClr val="023F54"/>
              </a:solidFill>
            </a:endParaRPr>
          </a:p>
          <a:p>
            <a:pPr indent="0" lvl="0" marL="457200" rtl="0" algn="ctr">
              <a:spcBef>
                <a:spcPts val="0"/>
              </a:spcBef>
              <a:spcAft>
                <a:spcPts val="0"/>
              </a:spcAft>
              <a:buNone/>
            </a:pPr>
            <a:r>
              <a:t/>
            </a:r>
            <a:endParaRPr sz="2300">
              <a:solidFill>
                <a:srgbClr val="023F54"/>
              </a:solidFill>
            </a:endParaRPr>
          </a:p>
          <a:p>
            <a:pPr indent="0" lvl="0" marL="0" rtl="0" algn="ctr">
              <a:spcBef>
                <a:spcPts val="0"/>
              </a:spcBef>
              <a:spcAft>
                <a:spcPts val="0"/>
              </a:spcAft>
              <a:buNone/>
            </a:pPr>
            <a:r>
              <a:rPr lang="en" sz="2300">
                <a:solidFill>
                  <a:srgbClr val="023F54"/>
                </a:solidFill>
              </a:rPr>
              <a:t>Generalizability</a:t>
            </a:r>
            <a:endParaRPr sz="2200">
              <a:solidFill>
                <a:srgbClr val="023F54"/>
              </a:solidFill>
            </a:endParaRPr>
          </a:p>
        </p:txBody>
      </p:sp>
      <p:sp>
        <p:nvSpPr>
          <p:cNvPr id="382" name="Google Shape;382;p43"/>
          <p:cNvSpPr txBox="1"/>
          <p:nvPr/>
        </p:nvSpPr>
        <p:spPr>
          <a:xfrm>
            <a:off x="4289300" y="1001450"/>
            <a:ext cx="4854900" cy="50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dk2"/>
                </a:solidFill>
              </a:rPr>
              <a:t>Isolated genes associated with </a:t>
            </a:r>
            <a:r>
              <a:rPr b="1" lang="en" sz="1600">
                <a:solidFill>
                  <a:schemeClr val="dk2"/>
                </a:solidFill>
              </a:rPr>
              <a:t>energy production, usage, and storage</a:t>
            </a:r>
            <a:endParaRPr b="1" sz="1600">
              <a:solidFill>
                <a:schemeClr val="dk2"/>
              </a:solidFill>
            </a:endParaRPr>
          </a:p>
          <a:p>
            <a:pPr indent="0" lvl="0" marL="0" rtl="0" algn="l">
              <a:spcBef>
                <a:spcPts val="1200"/>
              </a:spcBef>
              <a:spcAft>
                <a:spcPts val="0"/>
              </a:spcAft>
              <a:buNone/>
            </a:pPr>
            <a:r>
              <a:t/>
            </a:r>
            <a:endParaRPr sz="1800">
              <a:solidFill>
                <a:schemeClr val="dk2"/>
              </a:solidFill>
            </a:endParaRPr>
          </a:p>
        </p:txBody>
      </p:sp>
      <p:sp>
        <p:nvSpPr>
          <p:cNvPr id="383" name="Google Shape;383;p43"/>
          <p:cNvSpPr/>
          <p:nvPr/>
        </p:nvSpPr>
        <p:spPr>
          <a:xfrm>
            <a:off x="3618275" y="939450"/>
            <a:ext cx="589500" cy="3532800"/>
          </a:xfrm>
          <a:prstGeom prst="leftBracket">
            <a:avLst>
              <a:gd fmla="val 299644"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7" name="Shape 387"/>
        <p:cNvGrpSpPr/>
        <p:nvPr/>
      </p:nvGrpSpPr>
      <p:grpSpPr>
        <a:xfrm>
          <a:off x="0" y="0"/>
          <a:ext cx="0" cy="0"/>
          <a:chOff x="0" y="0"/>
          <a:chExt cx="0" cy="0"/>
        </a:xfrm>
      </p:grpSpPr>
      <p:pic>
        <p:nvPicPr>
          <p:cNvPr id="388" name="Google Shape;388;p44"/>
          <p:cNvPicPr preferRelativeResize="0"/>
          <p:nvPr/>
        </p:nvPicPr>
        <p:blipFill rotWithShape="1">
          <a:blip r:embed="rId3">
            <a:alphaModFix/>
          </a:blip>
          <a:srcRect b="6861" l="0" r="0" t="15953"/>
          <a:stretch/>
        </p:blipFill>
        <p:spPr>
          <a:xfrm>
            <a:off x="574663" y="0"/>
            <a:ext cx="7994670" cy="5143499"/>
          </a:xfrm>
          <a:prstGeom prst="rect">
            <a:avLst/>
          </a:prstGeom>
          <a:noFill/>
          <a:ln>
            <a:noFill/>
          </a:ln>
        </p:spPr>
      </p:pic>
      <p:sp>
        <p:nvSpPr>
          <p:cNvPr id="389" name="Google Shape;389;p44"/>
          <p:cNvSpPr txBox="1"/>
          <p:nvPr/>
        </p:nvSpPr>
        <p:spPr>
          <a:xfrm>
            <a:off x="4658400" y="4717325"/>
            <a:ext cx="4485600" cy="4263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sz="800">
                <a:solidFill>
                  <a:schemeClr val="dk2"/>
                </a:solidFill>
              </a:rPr>
              <a:t>https://www.biorender.com/template/environmental-outcomes-of-climate-change</a:t>
            </a:r>
            <a:endParaRPr sz="8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393" name="Shape 393"/>
        <p:cNvGrpSpPr/>
        <p:nvPr/>
      </p:nvGrpSpPr>
      <p:grpSpPr>
        <a:xfrm>
          <a:off x="0" y="0"/>
          <a:ext cx="0" cy="0"/>
          <a:chOff x="0" y="0"/>
          <a:chExt cx="0" cy="0"/>
        </a:xfrm>
      </p:grpSpPr>
      <p:sp>
        <p:nvSpPr>
          <p:cNvPr id="394" name="Google Shape;394;p45"/>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FUN_025232 &amp; FUN_039293 – Glyceraldehyde-3-Phosphate Dehydrogenase (GAPDH)</a:t>
            </a:r>
            <a:endParaRPr sz="1800">
              <a:solidFill>
                <a:schemeClr val="lt1"/>
              </a:solidFill>
            </a:endParaRPr>
          </a:p>
        </p:txBody>
      </p:sp>
      <p:sp>
        <p:nvSpPr>
          <p:cNvPr id="395" name="Google Shape;395;p45"/>
          <p:cNvSpPr txBox="1"/>
          <p:nvPr>
            <p:ph idx="1" type="body"/>
          </p:nvPr>
        </p:nvSpPr>
        <p:spPr>
          <a:xfrm>
            <a:off x="5525900" y="572700"/>
            <a:ext cx="3306300" cy="4302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solidFill>
                  <a:schemeClr val="lt1"/>
                </a:solidFill>
              </a:rPr>
              <a:t>Two of the best-predicted genes in our model. </a:t>
            </a:r>
            <a:endParaRPr>
              <a:solidFill>
                <a:schemeClr val="lt1"/>
              </a:solidFill>
            </a:endParaRPr>
          </a:p>
          <a:p>
            <a:pPr indent="0" lvl="0" marL="0" rtl="0" algn="l">
              <a:spcBef>
                <a:spcPts val="1200"/>
              </a:spcBef>
              <a:spcAft>
                <a:spcPts val="0"/>
              </a:spcAft>
              <a:buNone/>
            </a:pPr>
            <a:r>
              <a:rPr lang="en">
                <a:solidFill>
                  <a:schemeClr val="lt1"/>
                </a:solidFill>
              </a:rPr>
              <a:t>Catalyzes a step in glycolisis, so central to glycolitic energy production. </a:t>
            </a:r>
            <a:endParaRPr>
              <a:solidFill>
                <a:schemeClr val="lt1"/>
              </a:solidFill>
            </a:endParaRPr>
          </a:p>
          <a:p>
            <a:pPr indent="0" lvl="0" marL="0" rtl="0" algn="l">
              <a:spcBef>
                <a:spcPts val="1200"/>
              </a:spcBef>
              <a:spcAft>
                <a:spcPts val="0"/>
              </a:spcAft>
              <a:buNone/>
            </a:pPr>
            <a:r>
              <a:rPr lang="en">
                <a:solidFill>
                  <a:schemeClr val="lt1"/>
                </a:solidFill>
              </a:rPr>
              <a:t>Differentially expressed in a jellyfish under short-term temperature exposure (Gamero-Mora et al. 2024)</a:t>
            </a:r>
            <a:endParaRPr>
              <a:solidFill>
                <a:schemeClr val="lt1"/>
              </a:solidFill>
            </a:endParaRPr>
          </a:p>
          <a:p>
            <a:pPr indent="0" lvl="0" marL="0" rtl="0" algn="l">
              <a:spcBef>
                <a:spcPts val="1200"/>
              </a:spcBef>
              <a:spcAft>
                <a:spcPts val="1200"/>
              </a:spcAft>
              <a:buNone/>
            </a:pPr>
            <a:r>
              <a:rPr lang="en">
                <a:solidFill>
                  <a:schemeClr val="lt1"/>
                </a:solidFill>
              </a:rPr>
              <a:t>Despite the shared function, they have only one shared top-predictor (lncRNA_21145, the #1 predictor for both, inverse expression relationship for both)</a:t>
            </a:r>
            <a:endParaRPr>
              <a:solidFill>
                <a:schemeClr val="lt1"/>
              </a:solidFill>
            </a:endParaRPr>
          </a:p>
        </p:txBody>
      </p:sp>
      <p:pic>
        <p:nvPicPr>
          <p:cNvPr id="396" name="Google Shape;396;p45"/>
          <p:cNvPicPr preferRelativeResize="0"/>
          <p:nvPr/>
        </p:nvPicPr>
        <p:blipFill>
          <a:blip r:embed="rId3">
            <a:alphaModFix/>
          </a:blip>
          <a:stretch>
            <a:fillRect/>
          </a:stretch>
        </p:blipFill>
        <p:spPr>
          <a:xfrm>
            <a:off x="0" y="572700"/>
            <a:ext cx="4065351" cy="2891550"/>
          </a:xfrm>
          <a:prstGeom prst="rect">
            <a:avLst/>
          </a:prstGeom>
          <a:noFill/>
          <a:ln>
            <a:noFill/>
          </a:ln>
        </p:spPr>
      </p:pic>
      <p:pic>
        <p:nvPicPr>
          <p:cNvPr id="397" name="Google Shape;397;p45"/>
          <p:cNvPicPr preferRelativeResize="0"/>
          <p:nvPr/>
        </p:nvPicPr>
        <p:blipFill>
          <a:blip r:embed="rId4">
            <a:alphaModFix/>
          </a:blip>
          <a:stretch>
            <a:fillRect/>
          </a:stretch>
        </p:blipFill>
        <p:spPr>
          <a:xfrm>
            <a:off x="1460550" y="2248150"/>
            <a:ext cx="4065350" cy="289535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01" name="Shape 401"/>
        <p:cNvGrpSpPr/>
        <p:nvPr/>
      </p:nvGrpSpPr>
      <p:grpSpPr>
        <a:xfrm>
          <a:off x="0" y="0"/>
          <a:ext cx="0" cy="0"/>
          <a:chOff x="0" y="0"/>
          <a:chExt cx="0" cy="0"/>
        </a:xfrm>
      </p:grpSpPr>
      <p:sp>
        <p:nvSpPr>
          <p:cNvPr id="402" name="Google Shape;402;p46"/>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FUN_025232 &amp; FUN_039293 – Glyceraldehyde-3-Phosphate Dehydrogenase (GAPDH)</a:t>
            </a:r>
            <a:endParaRPr sz="1800">
              <a:solidFill>
                <a:schemeClr val="lt1"/>
              </a:solidFill>
            </a:endParaRPr>
          </a:p>
        </p:txBody>
      </p:sp>
      <p:pic>
        <p:nvPicPr>
          <p:cNvPr id="403" name="Google Shape;403;p46"/>
          <p:cNvPicPr preferRelativeResize="0"/>
          <p:nvPr/>
        </p:nvPicPr>
        <p:blipFill>
          <a:blip r:embed="rId3">
            <a:alphaModFix/>
          </a:blip>
          <a:stretch>
            <a:fillRect/>
          </a:stretch>
        </p:blipFill>
        <p:spPr>
          <a:xfrm>
            <a:off x="4572072" y="425900"/>
            <a:ext cx="3305175" cy="2357600"/>
          </a:xfrm>
          <a:prstGeom prst="rect">
            <a:avLst/>
          </a:prstGeom>
          <a:noFill/>
          <a:ln>
            <a:noFill/>
          </a:ln>
        </p:spPr>
      </p:pic>
      <p:pic>
        <p:nvPicPr>
          <p:cNvPr id="404" name="Google Shape;404;p46"/>
          <p:cNvPicPr preferRelativeResize="0"/>
          <p:nvPr/>
        </p:nvPicPr>
        <p:blipFill>
          <a:blip r:embed="rId4">
            <a:alphaModFix/>
          </a:blip>
          <a:stretch>
            <a:fillRect/>
          </a:stretch>
        </p:blipFill>
        <p:spPr>
          <a:xfrm>
            <a:off x="4572075" y="2783488"/>
            <a:ext cx="3305175" cy="2360012"/>
          </a:xfrm>
          <a:prstGeom prst="rect">
            <a:avLst/>
          </a:prstGeom>
          <a:noFill/>
          <a:ln>
            <a:noFill/>
          </a:ln>
        </p:spPr>
      </p:pic>
      <p:sp>
        <p:nvSpPr>
          <p:cNvPr id="405" name="Google Shape;405;p46"/>
          <p:cNvSpPr txBox="1"/>
          <p:nvPr/>
        </p:nvSpPr>
        <p:spPr>
          <a:xfrm>
            <a:off x="580850" y="572700"/>
            <a:ext cx="3991200" cy="430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br>
              <a:rPr lang="en" sz="1800">
                <a:solidFill>
                  <a:schemeClr val="lt1"/>
                </a:solidFill>
              </a:rPr>
            </a:br>
            <a:r>
              <a:rPr b="1" lang="en" sz="1800">
                <a:solidFill>
                  <a:schemeClr val="lt1"/>
                </a:solidFill>
              </a:rPr>
              <a:t>lncRNA_21145</a:t>
            </a:r>
            <a:r>
              <a:rPr lang="en" sz="1800">
                <a:solidFill>
                  <a:schemeClr val="lt1"/>
                </a:solidFill>
              </a:rPr>
              <a:t>	</a:t>
            </a:r>
            <a:r>
              <a:rPr lang="en" sz="1800">
                <a:solidFill>
                  <a:srgbClr val="CC0000"/>
                </a:solidFill>
              </a:rPr>
              <a:t>⬇</a:t>
            </a:r>
            <a:br>
              <a:rPr lang="en" sz="1800">
                <a:solidFill>
                  <a:srgbClr val="CC0000"/>
                </a:solidFill>
              </a:rPr>
            </a:br>
            <a:r>
              <a:rPr lang="en" sz="1800">
                <a:solidFill>
                  <a:schemeClr val="lt1"/>
                </a:solidFill>
              </a:rPr>
              <a:t>lncRNA_12212 	</a:t>
            </a:r>
            <a:r>
              <a:rPr lang="en" sz="1800">
                <a:solidFill>
                  <a:srgbClr val="CC0000"/>
                </a:solidFill>
              </a:rPr>
              <a:t>⬇</a:t>
            </a:r>
            <a:r>
              <a:rPr lang="en" sz="1800">
                <a:solidFill>
                  <a:schemeClr val="lt1"/>
                </a:solidFill>
              </a:rPr>
              <a:t> </a:t>
            </a:r>
            <a:br>
              <a:rPr lang="en" sz="1800">
                <a:solidFill>
                  <a:schemeClr val="lt1"/>
                </a:solidFill>
              </a:rPr>
            </a:br>
            <a:r>
              <a:rPr lang="en" sz="1800">
                <a:solidFill>
                  <a:schemeClr val="lt1"/>
                </a:solidFill>
              </a:rPr>
              <a:t>lncRNA_18974 	</a:t>
            </a:r>
            <a:r>
              <a:rPr lang="en" sz="1800">
                <a:solidFill>
                  <a:srgbClr val="CC0000"/>
                </a:solidFill>
              </a:rPr>
              <a:t>⬇</a:t>
            </a:r>
            <a:r>
              <a:rPr lang="en" sz="1800">
                <a:solidFill>
                  <a:schemeClr val="lt1"/>
                </a:solidFill>
              </a:rPr>
              <a:t> </a:t>
            </a:r>
            <a:br>
              <a:rPr lang="en" sz="1800">
                <a:solidFill>
                  <a:schemeClr val="lt1"/>
                </a:solidFill>
              </a:rPr>
            </a:br>
            <a:r>
              <a:rPr lang="en" sz="1800">
                <a:solidFill>
                  <a:schemeClr val="lt1"/>
                </a:solidFill>
              </a:rPr>
              <a:t>lncRNA_5750 	</a:t>
            </a:r>
            <a:r>
              <a:rPr lang="en" sz="1800">
                <a:solidFill>
                  <a:srgbClr val="CC0000"/>
                </a:solidFill>
              </a:rPr>
              <a:t>⬇</a:t>
            </a:r>
            <a:r>
              <a:rPr lang="en" sz="1800">
                <a:solidFill>
                  <a:schemeClr val="lt1"/>
                </a:solidFill>
              </a:rPr>
              <a:t> </a:t>
            </a:r>
            <a:br>
              <a:rPr lang="en" sz="1800">
                <a:solidFill>
                  <a:schemeClr val="lt1"/>
                </a:solidFill>
              </a:rPr>
            </a:br>
            <a:r>
              <a:rPr lang="en" sz="1800">
                <a:solidFill>
                  <a:schemeClr val="lt1"/>
                </a:solidFill>
              </a:rPr>
              <a:t>lncRNA_3608 	</a:t>
            </a:r>
            <a:r>
              <a:rPr lang="en" sz="1800">
                <a:solidFill>
                  <a:srgbClr val="6AA84F"/>
                </a:solidFill>
              </a:rPr>
              <a:t>⬆</a:t>
            </a:r>
            <a:endParaRPr sz="1800">
              <a:solidFill>
                <a:srgbClr val="6AA84F"/>
              </a:solidFill>
            </a:endParaRPr>
          </a:p>
          <a:p>
            <a:pPr indent="0" lvl="0" marL="0" rtl="0" algn="l">
              <a:lnSpc>
                <a:spcPct val="115000"/>
              </a:lnSpc>
              <a:spcBef>
                <a:spcPts val="1200"/>
              </a:spcBef>
              <a:spcAft>
                <a:spcPts val="0"/>
              </a:spcAft>
              <a:buNone/>
            </a:pPr>
            <a:r>
              <a:t/>
            </a:r>
            <a:endParaRPr sz="1800">
              <a:solidFill>
                <a:srgbClr val="6AA84F"/>
              </a:solidFill>
            </a:endParaRPr>
          </a:p>
          <a:p>
            <a:pPr indent="0" lvl="0" marL="0" rtl="0" algn="l">
              <a:lnSpc>
                <a:spcPct val="115000"/>
              </a:lnSpc>
              <a:spcBef>
                <a:spcPts val="1200"/>
              </a:spcBef>
              <a:spcAft>
                <a:spcPts val="0"/>
              </a:spcAft>
              <a:buNone/>
            </a:pPr>
            <a:r>
              <a:rPr b="1" lang="en" sz="1800">
                <a:solidFill>
                  <a:schemeClr val="lt1"/>
                </a:solidFill>
              </a:rPr>
              <a:t>lncRNA_21145 </a:t>
            </a:r>
            <a:r>
              <a:rPr lang="en" sz="1800">
                <a:solidFill>
                  <a:schemeClr val="lt1"/>
                </a:solidFill>
              </a:rPr>
              <a:t>	</a:t>
            </a:r>
            <a:r>
              <a:rPr lang="en" sz="1800">
                <a:solidFill>
                  <a:srgbClr val="CC0000"/>
                </a:solidFill>
              </a:rPr>
              <a:t>⬇</a:t>
            </a:r>
            <a:br>
              <a:rPr lang="en" sz="1800">
                <a:solidFill>
                  <a:srgbClr val="CC0000"/>
                </a:solidFill>
              </a:rPr>
            </a:br>
            <a:r>
              <a:rPr lang="en" sz="1800">
                <a:solidFill>
                  <a:schemeClr val="lt1"/>
                </a:solidFill>
              </a:rPr>
              <a:t>lncRNA_23354 	</a:t>
            </a:r>
            <a:r>
              <a:rPr lang="en" sz="1800">
                <a:solidFill>
                  <a:srgbClr val="6AA84F"/>
                </a:solidFill>
              </a:rPr>
              <a:t>⬆</a:t>
            </a:r>
            <a:br>
              <a:rPr lang="en" sz="1800">
                <a:solidFill>
                  <a:srgbClr val="CC0000"/>
                </a:solidFill>
              </a:rPr>
            </a:br>
            <a:r>
              <a:rPr lang="en" sz="1800">
                <a:solidFill>
                  <a:schemeClr val="lt1"/>
                </a:solidFill>
              </a:rPr>
              <a:t>lncRNA_040 		</a:t>
            </a:r>
            <a:r>
              <a:rPr lang="en" sz="1800">
                <a:solidFill>
                  <a:srgbClr val="6AA84F"/>
                </a:solidFill>
              </a:rPr>
              <a:t>⬆</a:t>
            </a:r>
            <a:r>
              <a:rPr lang="en" sz="1800">
                <a:solidFill>
                  <a:schemeClr val="lt1"/>
                </a:solidFill>
              </a:rPr>
              <a:t> </a:t>
            </a:r>
            <a:br>
              <a:rPr lang="en" sz="1800">
                <a:solidFill>
                  <a:schemeClr val="lt1"/>
                </a:solidFill>
              </a:rPr>
            </a:br>
            <a:r>
              <a:rPr lang="en" sz="1800">
                <a:solidFill>
                  <a:schemeClr val="lt1"/>
                </a:solidFill>
              </a:rPr>
              <a:t>lncRNA_15887 	</a:t>
            </a:r>
            <a:r>
              <a:rPr lang="en" sz="1800">
                <a:solidFill>
                  <a:srgbClr val="CC0000"/>
                </a:solidFill>
              </a:rPr>
              <a:t>⬇</a:t>
            </a:r>
            <a:r>
              <a:rPr lang="en" sz="1800">
                <a:solidFill>
                  <a:schemeClr val="lt1"/>
                </a:solidFill>
              </a:rPr>
              <a:t> </a:t>
            </a:r>
            <a:br>
              <a:rPr lang="en" sz="1800">
                <a:solidFill>
                  <a:schemeClr val="lt1"/>
                </a:solidFill>
              </a:rPr>
            </a:br>
            <a:r>
              <a:rPr lang="en" sz="1800">
                <a:solidFill>
                  <a:schemeClr val="lt1"/>
                </a:solidFill>
              </a:rPr>
              <a:t>lncRNA_9296 	</a:t>
            </a:r>
            <a:r>
              <a:rPr lang="en" sz="1800">
                <a:solidFill>
                  <a:srgbClr val="CC0000"/>
                </a:solidFill>
              </a:rPr>
              <a:t>⬇</a:t>
            </a:r>
            <a:endParaRPr sz="1800">
              <a:solidFill>
                <a:srgbClr val="CC0000"/>
              </a:solidFill>
            </a:endParaRPr>
          </a:p>
          <a:p>
            <a:pPr indent="0" lvl="0" marL="0" rtl="0" algn="l">
              <a:lnSpc>
                <a:spcPct val="115000"/>
              </a:lnSpc>
              <a:spcBef>
                <a:spcPts val="1200"/>
              </a:spcBef>
              <a:spcAft>
                <a:spcPts val="1200"/>
              </a:spcAft>
              <a:buNone/>
            </a:pPr>
            <a:r>
              <a:t/>
            </a:r>
            <a:endParaRPr sz="1800">
              <a:solidFill>
                <a:srgbClr val="6AA84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09" name="Shape 409"/>
        <p:cNvGrpSpPr/>
        <p:nvPr/>
      </p:nvGrpSpPr>
      <p:grpSpPr>
        <a:xfrm>
          <a:off x="0" y="0"/>
          <a:ext cx="0" cy="0"/>
          <a:chOff x="0" y="0"/>
          <a:chExt cx="0" cy="0"/>
        </a:xfrm>
      </p:grpSpPr>
      <p:sp>
        <p:nvSpPr>
          <p:cNvPr id="410" name="Google Shape;410;p47"/>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FUN_035467 &amp; FUN_035468 – Phosphoenolpyruvate Carboxykinase [GTP], Mitochondrial (PEPCK-M)</a:t>
            </a:r>
            <a:endParaRPr sz="1800">
              <a:solidFill>
                <a:schemeClr val="lt1"/>
              </a:solidFill>
            </a:endParaRPr>
          </a:p>
        </p:txBody>
      </p:sp>
      <p:sp>
        <p:nvSpPr>
          <p:cNvPr id="411" name="Google Shape;411;p47"/>
          <p:cNvSpPr txBox="1"/>
          <p:nvPr>
            <p:ph idx="1" type="body"/>
          </p:nvPr>
        </p:nvSpPr>
        <p:spPr>
          <a:xfrm>
            <a:off x="5525900" y="572700"/>
            <a:ext cx="3306300" cy="4302000"/>
          </a:xfrm>
          <a:prstGeom prst="rect">
            <a:avLst/>
          </a:prstGeom>
        </p:spPr>
        <p:txBody>
          <a:bodyPr anchorCtr="0" anchor="t" bIns="91425" lIns="91425" spcFirstLastPara="1" rIns="91425" wrap="square" tIns="91425">
            <a:normAutofit fontScale="47500"/>
          </a:bodyPr>
          <a:lstStyle/>
          <a:p>
            <a:pPr indent="0" lvl="0" marL="0" rtl="0" algn="l">
              <a:spcBef>
                <a:spcPts val="0"/>
              </a:spcBef>
              <a:spcAft>
                <a:spcPts val="0"/>
              </a:spcAft>
              <a:buNone/>
            </a:pPr>
            <a:r>
              <a:rPr lang="en">
                <a:solidFill>
                  <a:schemeClr val="lt1"/>
                </a:solidFill>
              </a:rPr>
              <a:t>A rate-limiting enzyme that catalyzes a step of gluconeogenesis, essential to </a:t>
            </a:r>
            <a:r>
              <a:rPr lang="en">
                <a:solidFill>
                  <a:schemeClr val="lt1"/>
                </a:solidFill>
              </a:rPr>
              <a:t>maintaining</a:t>
            </a:r>
            <a:r>
              <a:rPr lang="en">
                <a:solidFill>
                  <a:schemeClr val="lt1"/>
                </a:solidFill>
              </a:rPr>
              <a:t> glucose levels during fasting.</a:t>
            </a:r>
            <a:endParaRPr>
              <a:solidFill>
                <a:schemeClr val="lt1"/>
              </a:solidFill>
            </a:endParaRPr>
          </a:p>
          <a:p>
            <a:pPr indent="0" lvl="0" marL="0" rtl="0" algn="l">
              <a:spcBef>
                <a:spcPts val="1200"/>
              </a:spcBef>
              <a:spcAft>
                <a:spcPts val="0"/>
              </a:spcAft>
              <a:buNone/>
            </a:pPr>
            <a:r>
              <a:rPr lang="en">
                <a:solidFill>
                  <a:schemeClr val="lt1"/>
                </a:solidFill>
              </a:rPr>
              <a:t>In corals, the PEPCK pathway has been identified as a potential carbon fixation pathway within coral hosts to supplement other CO2 concentrating mechanisms, used to accumulate dissolved organic carbon in service of their symbionts. (Zhang et al., 2024)</a:t>
            </a:r>
            <a:endParaRPr>
              <a:solidFill>
                <a:schemeClr val="lt1"/>
              </a:solidFill>
            </a:endParaRPr>
          </a:p>
          <a:p>
            <a:pPr indent="0" lvl="0" marL="0" rtl="0" algn="l">
              <a:spcBef>
                <a:spcPts val="1200"/>
              </a:spcBef>
              <a:spcAft>
                <a:spcPts val="0"/>
              </a:spcAft>
              <a:buNone/>
            </a:pPr>
            <a:r>
              <a:rPr lang="en">
                <a:solidFill>
                  <a:schemeClr val="lt1"/>
                </a:solidFill>
              </a:rPr>
              <a:t>PEPCK is also differentially expressed under heat stress and bleaching (e.g., Kenkel et al. 2013, Lee et al. 2018, Kenkel et al. 2014), which suggests its involvement in compensating for loss of symbiont-derived nutrients.</a:t>
            </a:r>
            <a:endParaRPr>
              <a:solidFill>
                <a:schemeClr val="lt1"/>
              </a:solidFill>
            </a:endParaRPr>
          </a:p>
          <a:p>
            <a:pPr indent="0" lvl="0" marL="0" rtl="0" algn="l">
              <a:spcBef>
                <a:spcPts val="1200"/>
              </a:spcBef>
              <a:spcAft>
                <a:spcPts val="0"/>
              </a:spcAft>
              <a:buNone/>
            </a:pPr>
            <a:r>
              <a:rPr lang="en">
                <a:solidFill>
                  <a:schemeClr val="lt1"/>
                </a:solidFill>
              </a:rPr>
              <a:t>Multiple classes of ncRNA have recently been identified as putative regulators of glucose metabolism, in which phosphoenolpyruvate carboxykinase plays a key role (e.g., Lai et al., 2020)</a:t>
            </a:r>
            <a:endParaRPr>
              <a:solidFill>
                <a:schemeClr val="lt1"/>
              </a:solidFill>
            </a:endParaRPr>
          </a:p>
          <a:p>
            <a:pPr indent="0" lvl="0" marL="0" rtl="0" algn="l">
              <a:spcBef>
                <a:spcPts val="1200"/>
              </a:spcBef>
              <a:spcAft>
                <a:spcPts val="1200"/>
              </a:spcAft>
              <a:buNone/>
            </a:pPr>
            <a:r>
              <a:rPr lang="en">
                <a:solidFill>
                  <a:schemeClr val="lt1"/>
                </a:solidFill>
              </a:rPr>
              <a:t>Also of interest because FUN_035467 has one primary predictor, and it’s an miRNA! (Cluster_5516). Cluster_5516 putatively binds to FUN_035467 in the 5UTR, but not to any of its top lncRNA predictors. Cluster_5516 and FUN_035467 are negatively coexpressed, indicating the miRNA is directly regulating its target through mRNA degradation. The lack of binding with any lncRNA suggests none are acting as ceRNA</a:t>
            </a:r>
            <a:endParaRPr>
              <a:solidFill>
                <a:schemeClr val="lt1"/>
              </a:solidFill>
            </a:endParaRPr>
          </a:p>
        </p:txBody>
      </p:sp>
      <p:pic>
        <p:nvPicPr>
          <p:cNvPr id="412" name="Google Shape;412;p47"/>
          <p:cNvPicPr preferRelativeResize="0"/>
          <p:nvPr/>
        </p:nvPicPr>
        <p:blipFill>
          <a:blip r:embed="rId3">
            <a:alphaModFix/>
          </a:blip>
          <a:stretch>
            <a:fillRect/>
          </a:stretch>
        </p:blipFill>
        <p:spPr>
          <a:xfrm>
            <a:off x="60750" y="828250"/>
            <a:ext cx="4059600" cy="2895075"/>
          </a:xfrm>
          <a:prstGeom prst="rect">
            <a:avLst/>
          </a:prstGeom>
          <a:noFill/>
          <a:ln>
            <a:noFill/>
          </a:ln>
        </p:spPr>
      </p:pic>
      <p:pic>
        <p:nvPicPr>
          <p:cNvPr id="413" name="Google Shape;413;p47"/>
          <p:cNvPicPr preferRelativeResize="0"/>
          <p:nvPr/>
        </p:nvPicPr>
        <p:blipFill>
          <a:blip r:embed="rId4">
            <a:alphaModFix/>
          </a:blip>
          <a:stretch>
            <a:fillRect/>
          </a:stretch>
        </p:blipFill>
        <p:spPr>
          <a:xfrm>
            <a:off x="1501900" y="2083450"/>
            <a:ext cx="3989650" cy="28427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17" name="Shape 417"/>
        <p:cNvGrpSpPr/>
        <p:nvPr/>
      </p:nvGrpSpPr>
      <p:grpSpPr>
        <a:xfrm>
          <a:off x="0" y="0"/>
          <a:ext cx="0" cy="0"/>
          <a:chOff x="0" y="0"/>
          <a:chExt cx="0" cy="0"/>
        </a:xfrm>
      </p:grpSpPr>
      <p:sp>
        <p:nvSpPr>
          <p:cNvPr id="418" name="Google Shape;418;p48"/>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FUN_035467 &amp; FUN_035468 – Phosphoenolpyruvate Carboxykinase [GTP], Mitochondrial (PEPCK-M)</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sp>
        <p:nvSpPr>
          <p:cNvPr id="419" name="Google Shape;419;p48"/>
          <p:cNvSpPr txBox="1"/>
          <p:nvPr>
            <p:ph idx="1" type="body"/>
          </p:nvPr>
        </p:nvSpPr>
        <p:spPr>
          <a:xfrm>
            <a:off x="163800" y="4042475"/>
            <a:ext cx="8668500" cy="8322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None/>
            </a:pPr>
            <a:r>
              <a:rPr lang="en">
                <a:solidFill>
                  <a:schemeClr val="lt1"/>
                </a:solidFill>
              </a:rPr>
              <a:t>Interestingly, while they code for the same protein and sit within 7kb of each other, FUN_035467 and FUN_035468 have different top predictors and exhibit different expression patterns</a:t>
            </a:r>
            <a:endParaRPr>
              <a:solidFill>
                <a:schemeClr val="lt1"/>
              </a:solidFill>
            </a:endParaRPr>
          </a:p>
        </p:txBody>
      </p:sp>
      <p:pic>
        <p:nvPicPr>
          <p:cNvPr id="420" name="Google Shape;420;p48"/>
          <p:cNvPicPr preferRelativeResize="0"/>
          <p:nvPr/>
        </p:nvPicPr>
        <p:blipFill>
          <a:blip r:embed="rId3">
            <a:alphaModFix/>
          </a:blip>
          <a:stretch>
            <a:fillRect/>
          </a:stretch>
        </p:blipFill>
        <p:spPr>
          <a:xfrm>
            <a:off x="163800" y="818238"/>
            <a:ext cx="4408200" cy="3143668"/>
          </a:xfrm>
          <a:prstGeom prst="rect">
            <a:avLst/>
          </a:prstGeom>
          <a:noFill/>
          <a:ln>
            <a:noFill/>
          </a:ln>
        </p:spPr>
      </p:pic>
      <p:pic>
        <p:nvPicPr>
          <p:cNvPr id="421" name="Google Shape;421;p48"/>
          <p:cNvPicPr preferRelativeResize="0"/>
          <p:nvPr/>
        </p:nvPicPr>
        <p:blipFill>
          <a:blip r:embed="rId4">
            <a:alphaModFix/>
          </a:blip>
          <a:stretch>
            <a:fillRect/>
          </a:stretch>
        </p:blipFill>
        <p:spPr>
          <a:xfrm>
            <a:off x="4572000" y="816800"/>
            <a:ext cx="4408200" cy="31465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5" name="Shape 425"/>
        <p:cNvGrpSpPr/>
        <p:nvPr/>
      </p:nvGrpSpPr>
      <p:grpSpPr>
        <a:xfrm>
          <a:off x="0" y="0"/>
          <a:ext cx="0" cy="0"/>
          <a:chOff x="0" y="0"/>
          <a:chExt cx="0" cy="0"/>
        </a:xfrm>
      </p:grpSpPr>
      <p:sp>
        <p:nvSpPr>
          <p:cNvPr id="426" name="Google Shape;426;p49"/>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Future work</a:t>
            </a:r>
            <a:endParaRPr/>
          </a:p>
        </p:txBody>
      </p:sp>
      <p:sp>
        <p:nvSpPr>
          <p:cNvPr id="427" name="Google Shape;427;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Fine tune the model </a:t>
            </a:r>
            <a:endParaRPr/>
          </a:p>
          <a:p>
            <a:pPr indent="-342900" lvl="0" marL="457200" rtl="0" algn="l">
              <a:spcBef>
                <a:spcPts val="0"/>
              </a:spcBef>
              <a:spcAft>
                <a:spcPts val="0"/>
              </a:spcAft>
              <a:buSzPts val="1800"/>
              <a:buChar char="-"/>
            </a:pPr>
            <a:r>
              <a:rPr lang="en"/>
              <a:t>Apply to other gene sets of </a:t>
            </a:r>
            <a:r>
              <a:rPr lang="en"/>
              <a:t>interest</a:t>
            </a:r>
            <a:endParaRPr/>
          </a:p>
          <a:p>
            <a:pPr indent="-342900" lvl="0" marL="457200" rtl="0" algn="l">
              <a:spcBef>
                <a:spcPts val="0"/>
              </a:spcBef>
              <a:spcAft>
                <a:spcPts val="0"/>
              </a:spcAft>
              <a:buSzPts val="1800"/>
              <a:buChar char="-"/>
            </a:pPr>
            <a:r>
              <a:rPr lang="en"/>
              <a:t>Physiology data, metabolomics</a:t>
            </a:r>
            <a:endParaRPr/>
          </a:p>
          <a:p>
            <a:pPr indent="-342900" lvl="0" marL="457200" rtl="0" algn="l">
              <a:spcBef>
                <a:spcPts val="0"/>
              </a:spcBef>
              <a:spcAft>
                <a:spcPts val="0"/>
              </a:spcAft>
              <a:buSzPts val="1800"/>
              <a:buChar char="-"/>
            </a:pPr>
            <a:r>
              <a:rPr lang="en"/>
              <a:t>More to do with WGBS</a:t>
            </a:r>
            <a:endParaRPr/>
          </a:p>
          <a:p>
            <a:pPr indent="-342900" lvl="0" marL="457200" rtl="0" algn="l">
              <a:spcBef>
                <a:spcPts val="0"/>
              </a:spcBef>
              <a:spcAft>
                <a:spcPts val="0"/>
              </a:spcAft>
              <a:buSzPts val="1800"/>
              <a:buChar char="-"/>
            </a:pPr>
            <a:r>
              <a:rPr lang="en"/>
              <a:t>Two additional species!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Outside the scope of this project, we need more experimental validation of putative epigenetic mechanisms (though this is complicated by low feature conservation)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31" name="Shape 431"/>
        <p:cNvGrpSpPr/>
        <p:nvPr/>
      </p:nvGrpSpPr>
      <p:grpSpPr>
        <a:xfrm>
          <a:off x="0" y="0"/>
          <a:ext cx="0" cy="0"/>
          <a:chOff x="0" y="0"/>
          <a:chExt cx="0" cy="0"/>
        </a:xfrm>
      </p:grpSpPr>
      <p:sp>
        <p:nvSpPr>
          <p:cNvPr id="432" name="Google Shape;432;p50"/>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FUN_025232 – Glyceraldehyde-3-Phosphate Dehydrogenase (GAPDH)</a:t>
            </a:r>
            <a:endParaRPr sz="1800">
              <a:solidFill>
                <a:schemeClr val="lt1"/>
              </a:solidFill>
            </a:endParaRPr>
          </a:p>
        </p:txBody>
      </p:sp>
      <p:pic>
        <p:nvPicPr>
          <p:cNvPr id="433" name="Google Shape;433;p50"/>
          <p:cNvPicPr preferRelativeResize="0"/>
          <p:nvPr/>
        </p:nvPicPr>
        <p:blipFill>
          <a:blip r:embed="rId3">
            <a:alphaModFix/>
          </a:blip>
          <a:stretch>
            <a:fillRect/>
          </a:stretch>
        </p:blipFill>
        <p:spPr>
          <a:xfrm>
            <a:off x="476000" y="987900"/>
            <a:ext cx="4789350" cy="3416275"/>
          </a:xfrm>
          <a:prstGeom prst="rect">
            <a:avLst/>
          </a:prstGeom>
          <a:noFill/>
          <a:ln>
            <a:noFill/>
          </a:ln>
        </p:spPr>
      </p:pic>
      <p:sp>
        <p:nvSpPr>
          <p:cNvPr id="434" name="Google Shape;434;p50"/>
          <p:cNvSpPr txBox="1"/>
          <p:nvPr/>
        </p:nvSpPr>
        <p:spPr>
          <a:xfrm>
            <a:off x="5774072" y="679250"/>
            <a:ext cx="2971800" cy="430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br>
              <a:rPr lang="en" sz="1800">
                <a:solidFill>
                  <a:schemeClr val="lt1"/>
                </a:solidFill>
              </a:rPr>
            </a:br>
            <a:r>
              <a:rPr b="1" lang="en" sz="1800">
                <a:solidFill>
                  <a:schemeClr val="lt1"/>
                </a:solidFill>
              </a:rPr>
              <a:t>lncRNA_21145</a:t>
            </a:r>
            <a:r>
              <a:rPr lang="en" sz="1800">
                <a:solidFill>
                  <a:schemeClr val="lt1"/>
                </a:solidFill>
              </a:rPr>
              <a:t>	</a:t>
            </a:r>
            <a:r>
              <a:rPr lang="en" sz="1800">
                <a:solidFill>
                  <a:srgbClr val="CC0000"/>
                </a:solidFill>
              </a:rPr>
              <a:t>⬇</a:t>
            </a:r>
            <a:br>
              <a:rPr lang="en" sz="1800">
                <a:solidFill>
                  <a:srgbClr val="CC0000"/>
                </a:solidFill>
              </a:rPr>
            </a:br>
            <a:r>
              <a:rPr lang="en" sz="1800">
                <a:solidFill>
                  <a:schemeClr val="lt1"/>
                </a:solidFill>
              </a:rPr>
              <a:t>lncRNA_12212 	</a:t>
            </a:r>
            <a:r>
              <a:rPr lang="en" sz="1800">
                <a:solidFill>
                  <a:srgbClr val="CC0000"/>
                </a:solidFill>
              </a:rPr>
              <a:t>⬇</a:t>
            </a:r>
            <a:r>
              <a:rPr lang="en" sz="1800">
                <a:solidFill>
                  <a:schemeClr val="lt1"/>
                </a:solidFill>
              </a:rPr>
              <a:t> </a:t>
            </a:r>
            <a:br>
              <a:rPr lang="en" sz="1800">
                <a:solidFill>
                  <a:schemeClr val="lt1"/>
                </a:solidFill>
              </a:rPr>
            </a:br>
            <a:r>
              <a:rPr lang="en" sz="1800">
                <a:solidFill>
                  <a:schemeClr val="lt1"/>
                </a:solidFill>
              </a:rPr>
              <a:t>lncRNA_18974 	</a:t>
            </a:r>
            <a:r>
              <a:rPr lang="en" sz="1800">
                <a:solidFill>
                  <a:srgbClr val="CC0000"/>
                </a:solidFill>
              </a:rPr>
              <a:t>⬇</a:t>
            </a:r>
            <a:r>
              <a:rPr lang="en" sz="1800">
                <a:solidFill>
                  <a:schemeClr val="lt1"/>
                </a:solidFill>
              </a:rPr>
              <a:t> </a:t>
            </a:r>
            <a:br>
              <a:rPr lang="en" sz="1800">
                <a:solidFill>
                  <a:schemeClr val="lt1"/>
                </a:solidFill>
              </a:rPr>
            </a:br>
            <a:r>
              <a:rPr lang="en" sz="1800">
                <a:solidFill>
                  <a:schemeClr val="lt1"/>
                </a:solidFill>
              </a:rPr>
              <a:t>lncRNA_5750 	</a:t>
            </a:r>
            <a:r>
              <a:rPr lang="en" sz="1800">
                <a:solidFill>
                  <a:srgbClr val="CC0000"/>
                </a:solidFill>
              </a:rPr>
              <a:t>⬇</a:t>
            </a:r>
            <a:r>
              <a:rPr lang="en" sz="1800">
                <a:solidFill>
                  <a:schemeClr val="lt1"/>
                </a:solidFill>
              </a:rPr>
              <a:t> </a:t>
            </a:r>
            <a:br>
              <a:rPr lang="en" sz="1800">
                <a:solidFill>
                  <a:schemeClr val="lt1"/>
                </a:solidFill>
              </a:rPr>
            </a:br>
            <a:r>
              <a:rPr lang="en" sz="1800">
                <a:solidFill>
                  <a:schemeClr val="lt1"/>
                </a:solidFill>
              </a:rPr>
              <a:t>lncRNA_3608 	</a:t>
            </a:r>
            <a:r>
              <a:rPr lang="en" sz="1800">
                <a:solidFill>
                  <a:srgbClr val="6AA84F"/>
                </a:solidFill>
              </a:rPr>
              <a:t>⬆</a:t>
            </a:r>
            <a:endParaRPr sz="1800">
              <a:solidFill>
                <a:srgbClr val="6AA84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38" name="Shape 438"/>
        <p:cNvGrpSpPr/>
        <p:nvPr/>
      </p:nvGrpSpPr>
      <p:grpSpPr>
        <a:xfrm>
          <a:off x="0" y="0"/>
          <a:ext cx="0" cy="0"/>
          <a:chOff x="0" y="0"/>
          <a:chExt cx="0" cy="0"/>
        </a:xfrm>
      </p:grpSpPr>
      <p:sp>
        <p:nvSpPr>
          <p:cNvPr id="439" name="Google Shape;439;p51"/>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FUN_025232 – Glyceraldehyde-3-Phosphate Dehydrogenase (GAPDH)</a:t>
            </a:r>
            <a:endParaRPr sz="1800">
              <a:solidFill>
                <a:schemeClr val="lt1"/>
              </a:solidFill>
            </a:endParaRPr>
          </a:p>
        </p:txBody>
      </p:sp>
      <p:sp>
        <p:nvSpPr>
          <p:cNvPr id="440" name="Google Shape;440;p51"/>
          <p:cNvSpPr txBox="1"/>
          <p:nvPr/>
        </p:nvSpPr>
        <p:spPr>
          <a:xfrm>
            <a:off x="5774072" y="679250"/>
            <a:ext cx="2971800" cy="430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br>
              <a:rPr lang="en" sz="1800">
                <a:solidFill>
                  <a:schemeClr val="lt1"/>
                </a:solidFill>
              </a:rPr>
            </a:br>
            <a:r>
              <a:rPr b="1" lang="en" sz="1800">
                <a:solidFill>
                  <a:schemeClr val="lt1"/>
                </a:solidFill>
              </a:rPr>
              <a:t>lncRNA_21145</a:t>
            </a:r>
            <a:r>
              <a:rPr lang="en" sz="1800">
                <a:solidFill>
                  <a:schemeClr val="lt1"/>
                </a:solidFill>
              </a:rPr>
              <a:t>	</a:t>
            </a:r>
            <a:r>
              <a:rPr lang="en" sz="1800">
                <a:solidFill>
                  <a:srgbClr val="CC0000"/>
                </a:solidFill>
              </a:rPr>
              <a:t>⬇</a:t>
            </a:r>
            <a:br>
              <a:rPr lang="en" sz="1800">
                <a:solidFill>
                  <a:srgbClr val="CC0000"/>
                </a:solidFill>
              </a:rPr>
            </a:br>
            <a:r>
              <a:rPr lang="en" sz="1800">
                <a:solidFill>
                  <a:schemeClr val="lt1"/>
                </a:solidFill>
              </a:rPr>
              <a:t>lncRNA_12212 	</a:t>
            </a:r>
            <a:r>
              <a:rPr lang="en" sz="1800">
                <a:solidFill>
                  <a:srgbClr val="CC0000"/>
                </a:solidFill>
              </a:rPr>
              <a:t>⬇</a:t>
            </a:r>
            <a:r>
              <a:rPr lang="en" sz="1800">
                <a:solidFill>
                  <a:schemeClr val="lt1"/>
                </a:solidFill>
              </a:rPr>
              <a:t> </a:t>
            </a:r>
            <a:br>
              <a:rPr lang="en" sz="1800">
                <a:solidFill>
                  <a:schemeClr val="lt1"/>
                </a:solidFill>
              </a:rPr>
            </a:br>
            <a:r>
              <a:rPr lang="en" sz="1800">
                <a:solidFill>
                  <a:schemeClr val="lt1"/>
                </a:solidFill>
              </a:rPr>
              <a:t>lncRNA_18974 	</a:t>
            </a:r>
            <a:r>
              <a:rPr lang="en" sz="1800">
                <a:solidFill>
                  <a:srgbClr val="CC0000"/>
                </a:solidFill>
              </a:rPr>
              <a:t>⬇</a:t>
            </a:r>
            <a:r>
              <a:rPr lang="en" sz="1800">
                <a:solidFill>
                  <a:schemeClr val="lt1"/>
                </a:solidFill>
              </a:rPr>
              <a:t> </a:t>
            </a:r>
            <a:br>
              <a:rPr lang="en" sz="1800">
                <a:solidFill>
                  <a:schemeClr val="lt1"/>
                </a:solidFill>
              </a:rPr>
            </a:br>
            <a:r>
              <a:rPr lang="en" sz="1800">
                <a:solidFill>
                  <a:schemeClr val="lt1"/>
                </a:solidFill>
              </a:rPr>
              <a:t>lncRNA_5750 	</a:t>
            </a:r>
            <a:r>
              <a:rPr lang="en" sz="1800">
                <a:solidFill>
                  <a:srgbClr val="CC0000"/>
                </a:solidFill>
              </a:rPr>
              <a:t>⬇</a:t>
            </a:r>
            <a:r>
              <a:rPr lang="en" sz="1800">
                <a:solidFill>
                  <a:schemeClr val="lt1"/>
                </a:solidFill>
              </a:rPr>
              <a:t> </a:t>
            </a:r>
            <a:br>
              <a:rPr lang="en" sz="1800">
                <a:solidFill>
                  <a:schemeClr val="lt1"/>
                </a:solidFill>
              </a:rPr>
            </a:br>
            <a:r>
              <a:rPr lang="en" sz="1800">
                <a:solidFill>
                  <a:schemeClr val="lt1"/>
                </a:solidFill>
              </a:rPr>
              <a:t>lncRNA_3608 	</a:t>
            </a:r>
            <a:r>
              <a:rPr lang="en" sz="1800">
                <a:solidFill>
                  <a:srgbClr val="6AA84F"/>
                </a:solidFill>
              </a:rPr>
              <a:t>⬆</a:t>
            </a:r>
            <a:endParaRPr sz="1800">
              <a:solidFill>
                <a:srgbClr val="6AA84F"/>
              </a:solidFill>
            </a:endParaRPr>
          </a:p>
        </p:txBody>
      </p:sp>
      <p:pic>
        <p:nvPicPr>
          <p:cNvPr id="441" name="Google Shape;441;p51"/>
          <p:cNvPicPr preferRelativeResize="0"/>
          <p:nvPr/>
        </p:nvPicPr>
        <p:blipFill rotWithShape="1">
          <a:blip r:embed="rId3">
            <a:alphaModFix/>
          </a:blip>
          <a:srcRect b="0" l="0" r="0" t="13397"/>
          <a:stretch/>
        </p:blipFill>
        <p:spPr>
          <a:xfrm>
            <a:off x="187925" y="824498"/>
            <a:ext cx="5469275" cy="3581524"/>
          </a:xfrm>
          <a:prstGeom prst="rect">
            <a:avLst/>
          </a:prstGeom>
          <a:noFill/>
          <a:ln>
            <a:noFill/>
          </a:ln>
        </p:spPr>
      </p:pic>
      <p:sp>
        <p:nvSpPr>
          <p:cNvPr id="442" name="Google Shape;442;p51"/>
          <p:cNvSpPr/>
          <p:nvPr/>
        </p:nvSpPr>
        <p:spPr>
          <a:xfrm flipH="1" rot="10800000">
            <a:off x="289575" y="881325"/>
            <a:ext cx="5193300" cy="3431400"/>
          </a:xfrm>
          <a:prstGeom prst="corner">
            <a:avLst>
              <a:gd fmla="val 46791" name="adj1"/>
              <a:gd fmla="val 74326" name="adj2"/>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3" name="Google Shape;443;p51"/>
          <p:cNvSpPr/>
          <p:nvPr/>
        </p:nvSpPr>
        <p:spPr>
          <a:xfrm>
            <a:off x="3024725" y="2643200"/>
            <a:ext cx="2458200" cy="1669500"/>
          </a:xfrm>
          <a:prstGeom prst="rect">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pic>
        <p:nvPicPr>
          <p:cNvPr id="87" name="Google Shape;87;p16"/>
          <p:cNvPicPr preferRelativeResize="0"/>
          <p:nvPr/>
        </p:nvPicPr>
        <p:blipFill rotWithShape="1">
          <a:blip r:embed="rId3">
            <a:alphaModFix/>
          </a:blip>
          <a:srcRect b="13391" l="0" r="0" t="12042"/>
          <a:stretch/>
        </p:blipFill>
        <p:spPr>
          <a:xfrm>
            <a:off x="1274625" y="894100"/>
            <a:ext cx="6595076" cy="3442450"/>
          </a:xfrm>
          <a:prstGeom prst="rect">
            <a:avLst/>
          </a:prstGeom>
          <a:noFill/>
          <a:ln>
            <a:noFill/>
          </a:ln>
        </p:spPr>
      </p:pic>
      <p:sp>
        <p:nvSpPr>
          <p:cNvPr id="88" name="Google Shape;88;p16"/>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Information Flow</a:t>
            </a:r>
            <a:endParaRPr/>
          </a:p>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47" name="Shape 447"/>
        <p:cNvGrpSpPr/>
        <p:nvPr/>
      </p:nvGrpSpPr>
      <p:grpSpPr>
        <a:xfrm>
          <a:off x="0" y="0"/>
          <a:ext cx="0" cy="0"/>
          <a:chOff x="0" y="0"/>
          <a:chExt cx="0" cy="0"/>
        </a:xfrm>
      </p:grpSpPr>
      <p:sp>
        <p:nvSpPr>
          <p:cNvPr id="448" name="Google Shape;448;p52"/>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FUN_035467 – Phosphoenolpyruvate Carboxykinase [GTP], Mitochondrial (PEPCK-M)</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sp>
        <p:nvSpPr>
          <p:cNvPr id="449" name="Google Shape;449;p52"/>
          <p:cNvSpPr txBox="1"/>
          <p:nvPr>
            <p:ph idx="1" type="body"/>
          </p:nvPr>
        </p:nvSpPr>
        <p:spPr>
          <a:xfrm>
            <a:off x="5347825" y="888450"/>
            <a:ext cx="3484500" cy="398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Cluster_5516 </a:t>
            </a:r>
            <a:r>
              <a:rPr lang="en">
                <a:solidFill>
                  <a:srgbClr val="CC0000"/>
                </a:solidFill>
              </a:rPr>
              <a:t>⬇</a:t>
            </a:r>
            <a:br>
              <a:rPr lang="en">
                <a:solidFill>
                  <a:schemeClr val="lt1"/>
                </a:solidFill>
              </a:rPr>
            </a:br>
            <a:r>
              <a:rPr lang="en">
                <a:solidFill>
                  <a:schemeClr val="lt1"/>
                </a:solidFill>
              </a:rPr>
              <a:t>lncRNA_9115 </a:t>
            </a:r>
            <a:r>
              <a:rPr lang="en">
                <a:solidFill>
                  <a:srgbClr val="6AA84F"/>
                </a:solidFill>
              </a:rPr>
              <a:t>⬆</a:t>
            </a:r>
            <a:br>
              <a:rPr lang="en">
                <a:solidFill>
                  <a:schemeClr val="lt1"/>
                </a:solidFill>
              </a:rPr>
            </a:br>
            <a:r>
              <a:rPr lang="en">
                <a:solidFill>
                  <a:schemeClr val="lt1"/>
                </a:solidFill>
              </a:rPr>
              <a:t>lncRNA_2963 </a:t>
            </a:r>
            <a:r>
              <a:rPr lang="en">
                <a:solidFill>
                  <a:srgbClr val="CC0000"/>
                </a:solidFill>
              </a:rPr>
              <a:t>⬇</a:t>
            </a:r>
            <a:br>
              <a:rPr lang="en">
                <a:solidFill>
                  <a:schemeClr val="lt1"/>
                </a:solidFill>
              </a:rPr>
            </a:br>
            <a:r>
              <a:rPr lang="en">
                <a:solidFill>
                  <a:schemeClr val="lt1"/>
                </a:solidFill>
              </a:rPr>
              <a:t>lncRNA_8801 </a:t>
            </a:r>
            <a:r>
              <a:rPr lang="en">
                <a:solidFill>
                  <a:srgbClr val="6AA84F"/>
                </a:solidFill>
              </a:rPr>
              <a:t>⬆</a:t>
            </a:r>
            <a:br>
              <a:rPr lang="en">
                <a:solidFill>
                  <a:schemeClr val="lt1"/>
                </a:solidFill>
              </a:rPr>
            </a:br>
            <a:r>
              <a:rPr lang="en">
                <a:solidFill>
                  <a:schemeClr val="lt1"/>
                </a:solidFill>
              </a:rPr>
              <a:t>lncRNA_5418 </a:t>
            </a:r>
            <a:r>
              <a:rPr lang="en">
                <a:solidFill>
                  <a:srgbClr val="6AA84F"/>
                </a:solidFill>
              </a:rPr>
              <a:t>⬆</a:t>
            </a:r>
            <a:endParaRPr>
              <a:solidFill>
                <a:schemeClr val="lt1"/>
              </a:solidFill>
            </a:endParaRPr>
          </a:p>
          <a:p>
            <a:pPr indent="0" lvl="0" marL="0" rtl="0" algn="l">
              <a:spcBef>
                <a:spcPts val="1200"/>
              </a:spcBef>
              <a:spcAft>
                <a:spcPts val="1200"/>
              </a:spcAft>
              <a:buNone/>
            </a:pPr>
            <a:r>
              <a:rPr lang="en">
                <a:solidFill>
                  <a:schemeClr val="lt1"/>
                </a:solidFill>
              </a:rPr>
              <a:t>Cluster_5516 putatively binds to FUN_035467 in the 5UTR, but not to any of its top lncRNA predictors</a:t>
            </a:r>
            <a:endParaRPr>
              <a:solidFill>
                <a:schemeClr val="lt1"/>
              </a:solidFill>
            </a:endParaRPr>
          </a:p>
        </p:txBody>
      </p:sp>
      <p:pic>
        <p:nvPicPr>
          <p:cNvPr id="450" name="Google Shape;450;p52"/>
          <p:cNvPicPr preferRelativeResize="0"/>
          <p:nvPr/>
        </p:nvPicPr>
        <p:blipFill rotWithShape="1">
          <a:blip r:embed="rId3">
            <a:alphaModFix/>
          </a:blip>
          <a:srcRect b="0" l="0" r="0" t="13397"/>
          <a:stretch/>
        </p:blipFill>
        <p:spPr>
          <a:xfrm>
            <a:off x="564700" y="1802425"/>
            <a:ext cx="4603575" cy="3264875"/>
          </a:xfrm>
          <a:prstGeom prst="rect">
            <a:avLst/>
          </a:prstGeom>
          <a:noFill/>
          <a:ln>
            <a:noFill/>
          </a:ln>
        </p:spPr>
      </p:pic>
      <p:sp>
        <p:nvSpPr>
          <p:cNvPr id="451" name="Google Shape;451;p52"/>
          <p:cNvSpPr/>
          <p:nvPr/>
        </p:nvSpPr>
        <p:spPr>
          <a:xfrm flipH="1" rot="10800000">
            <a:off x="650260" y="1854150"/>
            <a:ext cx="4371300" cy="3128100"/>
          </a:xfrm>
          <a:prstGeom prst="corner">
            <a:avLst>
              <a:gd fmla="val 46791" name="adj1"/>
              <a:gd fmla="val 74326" name="adj2"/>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2" name="Google Shape;452;p52"/>
          <p:cNvSpPr/>
          <p:nvPr/>
        </p:nvSpPr>
        <p:spPr>
          <a:xfrm>
            <a:off x="2952478" y="3460331"/>
            <a:ext cx="2069100" cy="1521900"/>
          </a:xfrm>
          <a:prstGeom prst="rect">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3" name="Google Shape;453;p52"/>
          <p:cNvPicPr preferRelativeResize="0"/>
          <p:nvPr/>
        </p:nvPicPr>
        <p:blipFill rotWithShape="1">
          <a:blip r:embed="rId4">
            <a:alphaModFix/>
          </a:blip>
          <a:srcRect b="0" l="0" r="0" t="5571"/>
          <a:stretch/>
        </p:blipFill>
        <p:spPr>
          <a:xfrm>
            <a:off x="538250" y="752414"/>
            <a:ext cx="4603575" cy="94648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57" name="Shape 457"/>
        <p:cNvGrpSpPr/>
        <p:nvPr/>
      </p:nvGrpSpPr>
      <p:grpSpPr>
        <a:xfrm>
          <a:off x="0" y="0"/>
          <a:ext cx="0" cy="0"/>
          <a:chOff x="0" y="0"/>
          <a:chExt cx="0" cy="0"/>
        </a:xfrm>
      </p:grpSpPr>
      <p:sp>
        <p:nvSpPr>
          <p:cNvPr id="458" name="Google Shape;458;p53"/>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FUN_007022 – Cryptochrome-1 (CRY1)</a:t>
            </a:r>
            <a:endParaRPr>
              <a:solidFill>
                <a:schemeClr val="lt1"/>
              </a:solidFill>
            </a:endParaRPr>
          </a:p>
        </p:txBody>
      </p:sp>
      <p:sp>
        <p:nvSpPr>
          <p:cNvPr id="459" name="Google Shape;459;p53"/>
          <p:cNvSpPr txBox="1"/>
          <p:nvPr>
            <p:ph idx="1" type="body"/>
          </p:nvPr>
        </p:nvSpPr>
        <p:spPr>
          <a:xfrm>
            <a:off x="5525900" y="572700"/>
            <a:ext cx="3306300" cy="430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lncRNA_14549 			</a:t>
            </a:r>
            <a:r>
              <a:rPr lang="en">
                <a:solidFill>
                  <a:srgbClr val="6AA84F"/>
                </a:solidFill>
              </a:rPr>
              <a:t>⬆</a:t>
            </a:r>
            <a:br>
              <a:rPr lang="en">
                <a:solidFill>
                  <a:schemeClr val="lt1"/>
                </a:solidFill>
              </a:rPr>
            </a:br>
            <a:r>
              <a:rPr lang="en">
                <a:solidFill>
                  <a:schemeClr val="lt1"/>
                </a:solidFill>
              </a:rPr>
              <a:t>lncRNA_5655 			</a:t>
            </a:r>
            <a:r>
              <a:rPr lang="en">
                <a:solidFill>
                  <a:srgbClr val="CC0000"/>
                </a:solidFill>
              </a:rPr>
              <a:t>⬇</a:t>
            </a:r>
            <a:br>
              <a:rPr lang="en">
                <a:solidFill>
                  <a:schemeClr val="lt1"/>
                </a:solidFill>
              </a:rPr>
            </a:br>
            <a:r>
              <a:rPr lang="en" sz="1700">
                <a:solidFill>
                  <a:schemeClr val="lt1"/>
                </a:solidFill>
              </a:rPr>
              <a:t>CpG_ptg000015l_9999753 	</a:t>
            </a:r>
            <a:r>
              <a:rPr lang="en">
                <a:solidFill>
                  <a:srgbClr val="CC0000"/>
                </a:solidFill>
              </a:rPr>
              <a:t>⬇</a:t>
            </a:r>
            <a:br>
              <a:rPr lang="en">
                <a:solidFill>
                  <a:schemeClr val="lt1"/>
                </a:solidFill>
              </a:rPr>
            </a:br>
            <a:r>
              <a:rPr lang="en">
                <a:solidFill>
                  <a:schemeClr val="lt1"/>
                </a:solidFill>
              </a:rPr>
              <a:t>lncRNA_11342 			</a:t>
            </a:r>
            <a:r>
              <a:rPr lang="en">
                <a:solidFill>
                  <a:srgbClr val="CC0000"/>
                </a:solidFill>
              </a:rPr>
              <a:t>⬇</a:t>
            </a:r>
            <a:br>
              <a:rPr lang="en">
                <a:solidFill>
                  <a:schemeClr val="lt1"/>
                </a:solidFill>
              </a:rPr>
            </a:br>
            <a:r>
              <a:rPr lang="en">
                <a:solidFill>
                  <a:schemeClr val="lt1"/>
                </a:solidFill>
              </a:rPr>
              <a:t>Cluster_17173 			</a:t>
            </a:r>
            <a:r>
              <a:rPr lang="en">
                <a:solidFill>
                  <a:srgbClr val="CC0000"/>
                </a:solidFill>
              </a:rPr>
              <a:t>⬇</a:t>
            </a:r>
            <a:endParaRPr>
              <a:solidFill>
                <a:srgbClr val="CC0000"/>
              </a:solidFill>
            </a:endParaRPr>
          </a:p>
          <a:p>
            <a:pPr indent="0" lvl="0" marL="0" rtl="0" algn="l">
              <a:spcBef>
                <a:spcPts val="1200"/>
              </a:spcBef>
              <a:spcAft>
                <a:spcPts val="0"/>
              </a:spcAft>
              <a:buNone/>
            </a:pPr>
            <a:r>
              <a:rPr lang="en">
                <a:solidFill>
                  <a:schemeClr val="lt1"/>
                </a:solidFill>
              </a:rPr>
              <a:t>Cluster_17173 putatively binds to 3 locations of the FUN_007022 CDS.</a:t>
            </a:r>
            <a:endParaRPr>
              <a:solidFill>
                <a:schemeClr val="lt1"/>
              </a:solidFill>
            </a:endParaRPr>
          </a:p>
          <a:p>
            <a:pPr indent="0" lvl="0" marL="0" rtl="0" algn="l">
              <a:spcBef>
                <a:spcPts val="1200"/>
              </a:spcBef>
              <a:spcAft>
                <a:spcPts val="1200"/>
              </a:spcAft>
              <a:buNone/>
            </a:pPr>
            <a:r>
              <a:rPr lang="en">
                <a:solidFill>
                  <a:schemeClr val="lt1"/>
                </a:solidFill>
              </a:rPr>
              <a:t>Cluster_17173 putatively binds to 3 locations of lncRNA_5655</a:t>
            </a:r>
            <a:endParaRPr>
              <a:solidFill>
                <a:schemeClr val="lt1"/>
              </a:solidFill>
            </a:endParaRPr>
          </a:p>
        </p:txBody>
      </p:sp>
      <p:pic>
        <p:nvPicPr>
          <p:cNvPr id="460" name="Google Shape;460;p53"/>
          <p:cNvPicPr preferRelativeResize="0"/>
          <p:nvPr/>
        </p:nvPicPr>
        <p:blipFill rotWithShape="1">
          <a:blip r:embed="rId3">
            <a:alphaModFix/>
          </a:blip>
          <a:srcRect b="0" l="0" r="0" t="13397"/>
          <a:stretch/>
        </p:blipFill>
        <p:spPr>
          <a:xfrm>
            <a:off x="1086625" y="2451400"/>
            <a:ext cx="3472050" cy="2615900"/>
          </a:xfrm>
          <a:prstGeom prst="rect">
            <a:avLst/>
          </a:prstGeom>
          <a:noFill/>
          <a:ln>
            <a:noFill/>
          </a:ln>
        </p:spPr>
      </p:pic>
      <p:sp>
        <p:nvSpPr>
          <p:cNvPr id="461" name="Google Shape;461;p53"/>
          <p:cNvSpPr/>
          <p:nvPr/>
        </p:nvSpPr>
        <p:spPr>
          <a:xfrm flipH="1" rot="10800000">
            <a:off x="1151155" y="2492956"/>
            <a:ext cx="3297000" cy="2506200"/>
          </a:xfrm>
          <a:prstGeom prst="corner">
            <a:avLst>
              <a:gd fmla="val 46791" name="adj1"/>
              <a:gd fmla="val 74326" name="adj2"/>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2" name="Google Shape;462;p53"/>
          <p:cNvSpPr/>
          <p:nvPr/>
        </p:nvSpPr>
        <p:spPr>
          <a:xfrm>
            <a:off x="2887505" y="3779756"/>
            <a:ext cx="1560600" cy="1219500"/>
          </a:xfrm>
          <a:prstGeom prst="rect">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63" name="Google Shape;463;p53" title="lncRNA sponge.png"/>
          <p:cNvPicPr preferRelativeResize="0"/>
          <p:nvPr/>
        </p:nvPicPr>
        <p:blipFill rotWithShape="1">
          <a:blip r:embed="rId4">
            <a:alphaModFix/>
          </a:blip>
          <a:srcRect b="9591" l="3614" r="0" t="11531"/>
          <a:stretch/>
        </p:blipFill>
        <p:spPr>
          <a:xfrm>
            <a:off x="1167825" y="527725"/>
            <a:ext cx="3306299" cy="189395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67" name="Shape 467"/>
        <p:cNvGrpSpPr/>
        <p:nvPr/>
      </p:nvGrpSpPr>
      <p:grpSpPr>
        <a:xfrm>
          <a:off x="0" y="0"/>
          <a:ext cx="0" cy="0"/>
          <a:chOff x="0" y="0"/>
          <a:chExt cx="0" cy="0"/>
        </a:xfrm>
      </p:grpSpPr>
      <p:sp>
        <p:nvSpPr>
          <p:cNvPr id="468" name="Google Shape;468;p54"/>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FUN_025232 – Glyceraldehyde-3-Phosphate Dehydrogenase (GAPDH)</a:t>
            </a:r>
            <a:endParaRPr sz="1800">
              <a:solidFill>
                <a:schemeClr val="lt1"/>
              </a:solidFill>
            </a:endParaRPr>
          </a:p>
        </p:txBody>
      </p:sp>
      <p:sp>
        <p:nvSpPr>
          <p:cNvPr id="469" name="Google Shape;469;p54"/>
          <p:cNvSpPr txBox="1"/>
          <p:nvPr>
            <p:ph idx="1" type="body"/>
          </p:nvPr>
        </p:nvSpPr>
        <p:spPr>
          <a:xfrm>
            <a:off x="5525900" y="821950"/>
            <a:ext cx="3306300" cy="405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rPr>
              <a:t>lncRNA_21145	</a:t>
            </a:r>
            <a:r>
              <a:rPr lang="en">
                <a:solidFill>
                  <a:srgbClr val="CC0000"/>
                </a:solidFill>
              </a:rPr>
              <a:t>⬇</a:t>
            </a:r>
            <a:br>
              <a:rPr lang="en">
                <a:solidFill>
                  <a:srgbClr val="CC0000"/>
                </a:solidFill>
              </a:rPr>
            </a:br>
            <a:r>
              <a:rPr lang="en">
                <a:solidFill>
                  <a:schemeClr val="lt1"/>
                </a:solidFill>
              </a:rPr>
              <a:t>lncRNA_12212 	</a:t>
            </a:r>
            <a:r>
              <a:rPr lang="en">
                <a:solidFill>
                  <a:srgbClr val="CC0000"/>
                </a:solidFill>
              </a:rPr>
              <a:t>⬇</a:t>
            </a:r>
            <a:r>
              <a:rPr lang="en">
                <a:solidFill>
                  <a:schemeClr val="lt1"/>
                </a:solidFill>
              </a:rPr>
              <a:t> </a:t>
            </a:r>
            <a:br>
              <a:rPr lang="en">
                <a:solidFill>
                  <a:schemeClr val="lt1"/>
                </a:solidFill>
              </a:rPr>
            </a:br>
            <a:r>
              <a:rPr lang="en">
                <a:solidFill>
                  <a:schemeClr val="lt1"/>
                </a:solidFill>
              </a:rPr>
              <a:t>lncRNA_18974 	</a:t>
            </a:r>
            <a:r>
              <a:rPr lang="en">
                <a:solidFill>
                  <a:srgbClr val="CC0000"/>
                </a:solidFill>
              </a:rPr>
              <a:t>⬇</a:t>
            </a:r>
            <a:r>
              <a:rPr lang="en">
                <a:solidFill>
                  <a:schemeClr val="lt1"/>
                </a:solidFill>
              </a:rPr>
              <a:t> </a:t>
            </a:r>
            <a:br>
              <a:rPr lang="en">
                <a:solidFill>
                  <a:schemeClr val="lt1"/>
                </a:solidFill>
              </a:rPr>
            </a:br>
            <a:r>
              <a:rPr lang="en">
                <a:solidFill>
                  <a:schemeClr val="lt1"/>
                </a:solidFill>
              </a:rPr>
              <a:t>lncRNA_5750 	</a:t>
            </a:r>
            <a:r>
              <a:rPr lang="en">
                <a:solidFill>
                  <a:srgbClr val="CC0000"/>
                </a:solidFill>
              </a:rPr>
              <a:t>⬇</a:t>
            </a:r>
            <a:r>
              <a:rPr lang="en">
                <a:solidFill>
                  <a:schemeClr val="lt1"/>
                </a:solidFill>
              </a:rPr>
              <a:t> </a:t>
            </a:r>
            <a:br>
              <a:rPr lang="en">
                <a:solidFill>
                  <a:schemeClr val="lt1"/>
                </a:solidFill>
              </a:rPr>
            </a:br>
            <a:r>
              <a:rPr lang="en">
                <a:solidFill>
                  <a:schemeClr val="lt1"/>
                </a:solidFill>
              </a:rPr>
              <a:t>lncRNA_3608 	</a:t>
            </a:r>
            <a:r>
              <a:rPr lang="en">
                <a:solidFill>
                  <a:srgbClr val="6AA84F"/>
                </a:solidFill>
              </a:rPr>
              <a:t>⬆</a:t>
            </a:r>
            <a:endParaRPr>
              <a:solidFill>
                <a:srgbClr val="6AA84F"/>
              </a:solidFill>
            </a:endParaRPr>
          </a:p>
          <a:p>
            <a:pPr indent="0" lvl="0" marL="0" rtl="0" algn="l">
              <a:spcBef>
                <a:spcPts val="1200"/>
              </a:spcBef>
              <a:spcAft>
                <a:spcPts val="1200"/>
              </a:spcAft>
              <a:buNone/>
            </a:pPr>
            <a:r>
              <a:t/>
            </a:r>
            <a:endParaRPr>
              <a:solidFill>
                <a:schemeClr val="lt1"/>
              </a:solidFill>
            </a:endParaRPr>
          </a:p>
        </p:txBody>
      </p:sp>
      <p:pic>
        <p:nvPicPr>
          <p:cNvPr id="470" name="Google Shape;470;p54"/>
          <p:cNvPicPr preferRelativeResize="0"/>
          <p:nvPr/>
        </p:nvPicPr>
        <p:blipFill>
          <a:blip r:embed="rId3">
            <a:alphaModFix/>
          </a:blip>
          <a:stretch>
            <a:fillRect/>
          </a:stretch>
        </p:blipFill>
        <p:spPr>
          <a:xfrm>
            <a:off x="114600" y="821950"/>
            <a:ext cx="5248350" cy="3732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74" name="Shape 474"/>
        <p:cNvGrpSpPr/>
        <p:nvPr/>
      </p:nvGrpSpPr>
      <p:grpSpPr>
        <a:xfrm>
          <a:off x="0" y="0"/>
          <a:ext cx="0" cy="0"/>
          <a:chOff x="0" y="0"/>
          <a:chExt cx="0" cy="0"/>
        </a:xfrm>
      </p:grpSpPr>
      <p:sp>
        <p:nvSpPr>
          <p:cNvPr id="475" name="Google Shape;475;p55"/>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FUN_007022 – Cryptochrome-1 (CRY1)</a:t>
            </a:r>
            <a:endParaRPr>
              <a:solidFill>
                <a:schemeClr val="lt1"/>
              </a:solidFill>
            </a:endParaRPr>
          </a:p>
        </p:txBody>
      </p:sp>
      <p:sp>
        <p:nvSpPr>
          <p:cNvPr id="476" name="Google Shape;476;p55"/>
          <p:cNvSpPr txBox="1"/>
          <p:nvPr>
            <p:ph idx="1" type="body"/>
          </p:nvPr>
        </p:nvSpPr>
        <p:spPr>
          <a:xfrm>
            <a:off x="5519375" y="877500"/>
            <a:ext cx="3306300" cy="1770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rPr>
              <a:t>lncRNA_14549 			</a:t>
            </a:r>
            <a:r>
              <a:rPr lang="en">
                <a:solidFill>
                  <a:srgbClr val="6AA84F"/>
                </a:solidFill>
              </a:rPr>
              <a:t>⬆</a:t>
            </a:r>
            <a:br>
              <a:rPr lang="en">
                <a:solidFill>
                  <a:schemeClr val="lt1"/>
                </a:solidFill>
              </a:rPr>
            </a:br>
            <a:r>
              <a:rPr lang="en">
                <a:solidFill>
                  <a:schemeClr val="lt1"/>
                </a:solidFill>
              </a:rPr>
              <a:t>lncRNA_5655 			</a:t>
            </a:r>
            <a:r>
              <a:rPr lang="en">
                <a:solidFill>
                  <a:srgbClr val="CC0000"/>
                </a:solidFill>
              </a:rPr>
              <a:t>⬇</a:t>
            </a:r>
            <a:br>
              <a:rPr lang="en">
                <a:solidFill>
                  <a:schemeClr val="lt1"/>
                </a:solidFill>
              </a:rPr>
            </a:br>
            <a:r>
              <a:rPr lang="en" sz="1700">
                <a:solidFill>
                  <a:schemeClr val="lt1"/>
                </a:solidFill>
              </a:rPr>
              <a:t>CpG_ptg000015l_9999753 	</a:t>
            </a:r>
            <a:r>
              <a:rPr lang="en">
                <a:solidFill>
                  <a:srgbClr val="CC0000"/>
                </a:solidFill>
              </a:rPr>
              <a:t>⬇</a:t>
            </a:r>
            <a:br>
              <a:rPr lang="en">
                <a:solidFill>
                  <a:schemeClr val="lt1"/>
                </a:solidFill>
              </a:rPr>
            </a:br>
            <a:r>
              <a:rPr lang="en">
                <a:solidFill>
                  <a:schemeClr val="lt1"/>
                </a:solidFill>
              </a:rPr>
              <a:t>lncRNA_11342 			</a:t>
            </a:r>
            <a:r>
              <a:rPr lang="en">
                <a:solidFill>
                  <a:srgbClr val="CC0000"/>
                </a:solidFill>
              </a:rPr>
              <a:t>⬇</a:t>
            </a:r>
            <a:br>
              <a:rPr lang="en">
                <a:solidFill>
                  <a:schemeClr val="lt1"/>
                </a:solidFill>
              </a:rPr>
            </a:br>
            <a:r>
              <a:rPr lang="en">
                <a:solidFill>
                  <a:schemeClr val="lt1"/>
                </a:solidFill>
              </a:rPr>
              <a:t>Cluster_17173 			</a:t>
            </a:r>
            <a:r>
              <a:rPr lang="en">
                <a:solidFill>
                  <a:srgbClr val="CC0000"/>
                </a:solidFill>
              </a:rPr>
              <a:t>⬇</a:t>
            </a:r>
            <a:endParaRPr>
              <a:solidFill>
                <a:schemeClr val="lt1"/>
              </a:solidFill>
            </a:endParaRPr>
          </a:p>
        </p:txBody>
      </p:sp>
      <p:pic>
        <p:nvPicPr>
          <p:cNvPr id="477" name="Google Shape;477;p55"/>
          <p:cNvPicPr preferRelativeResize="0"/>
          <p:nvPr/>
        </p:nvPicPr>
        <p:blipFill>
          <a:blip r:embed="rId3">
            <a:alphaModFix/>
          </a:blip>
          <a:stretch>
            <a:fillRect/>
          </a:stretch>
        </p:blipFill>
        <p:spPr>
          <a:xfrm>
            <a:off x="113125" y="846575"/>
            <a:ext cx="5264399" cy="3760274"/>
          </a:xfrm>
          <a:prstGeom prst="rect">
            <a:avLst/>
          </a:prstGeom>
          <a:noFill/>
          <a:ln>
            <a:noFill/>
          </a:ln>
        </p:spPr>
      </p:pic>
      <p:sp>
        <p:nvSpPr>
          <p:cNvPr id="478" name="Google Shape;478;p55"/>
          <p:cNvSpPr txBox="1"/>
          <p:nvPr/>
        </p:nvSpPr>
        <p:spPr>
          <a:xfrm>
            <a:off x="5519375" y="2868500"/>
            <a:ext cx="3306300" cy="125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lt1"/>
                </a:solidFill>
              </a:rPr>
              <a:t>miRNA binds to gene (CDS)</a:t>
            </a:r>
            <a:endParaRPr sz="1800">
              <a:solidFill>
                <a:schemeClr val="lt1"/>
              </a:solidFill>
            </a:endParaRPr>
          </a:p>
          <a:p>
            <a:pPr indent="0" lvl="0" marL="0" rtl="0" algn="l">
              <a:lnSpc>
                <a:spcPct val="115000"/>
              </a:lnSpc>
              <a:spcBef>
                <a:spcPts val="1200"/>
              </a:spcBef>
              <a:spcAft>
                <a:spcPts val="1200"/>
              </a:spcAft>
              <a:buNone/>
            </a:pPr>
            <a:r>
              <a:rPr lang="en" sz="1800">
                <a:solidFill>
                  <a:schemeClr val="lt1"/>
                </a:solidFill>
              </a:rPr>
              <a:t>miRNA binds to lncRNA_5655</a:t>
            </a:r>
            <a:endParaRPr sz="1800">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82" name="Shape 482"/>
        <p:cNvGrpSpPr/>
        <p:nvPr/>
      </p:nvGrpSpPr>
      <p:grpSpPr>
        <a:xfrm>
          <a:off x="0" y="0"/>
          <a:ext cx="0" cy="0"/>
          <a:chOff x="0" y="0"/>
          <a:chExt cx="0" cy="0"/>
        </a:xfrm>
      </p:grpSpPr>
      <p:sp>
        <p:nvSpPr>
          <p:cNvPr id="483" name="Google Shape;483;p56"/>
          <p:cNvSpPr txBox="1"/>
          <p:nvPr>
            <p:ph type="title"/>
          </p:nvPr>
        </p:nvSpPr>
        <p:spPr>
          <a:xfrm>
            <a:off x="0" y="0"/>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FUN_035467 – Phosphoenolpyruvate Carboxykinase [GTP], Mitochondrial (PEPCK-M)</a:t>
            </a:r>
            <a:endParaRPr sz="1800">
              <a:solidFill>
                <a:schemeClr val="lt1"/>
              </a:solidFill>
            </a:endParaRPr>
          </a:p>
        </p:txBody>
      </p:sp>
      <p:sp>
        <p:nvSpPr>
          <p:cNvPr id="484" name="Google Shape;484;p56"/>
          <p:cNvSpPr txBox="1"/>
          <p:nvPr>
            <p:ph idx="1" type="body"/>
          </p:nvPr>
        </p:nvSpPr>
        <p:spPr>
          <a:xfrm>
            <a:off x="5525900" y="831400"/>
            <a:ext cx="3306300" cy="1969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rPr>
              <a:t>Cluster_5516	 </a:t>
            </a:r>
            <a:r>
              <a:rPr lang="en">
                <a:solidFill>
                  <a:srgbClr val="CC0000"/>
                </a:solidFill>
              </a:rPr>
              <a:t>⬇</a:t>
            </a:r>
            <a:br>
              <a:rPr lang="en">
                <a:solidFill>
                  <a:schemeClr val="lt1"/>
                </a:solidFill>
              </a:rPr>
            </a:br>
            <a:r>
              <a:rPr lang="en">
                <a:solidFill>
                  <a:schemeClr val="lt1"/>
                </a:solidFill>
              </a:rPr>
              <a:t>lncRNA_9115 </a:t>
            </a:r>
            <a:r>
              <a:rPr lang="en">
                <a:solidFill>
                  <a:srgbClr val="6AA84F"/>
                </a:solidFill>
              </a:rPr>
              <a:t>⬆</a:t>
            </a:r>
            <a:br>
              <a:rPr lang="en">
                <a:solidFill>
                  <a:schemeClr val="lt1"/>
                </a:solidFill>
              </a:rPr>
            </a:br>
            <a:r>
              <a:rPr lang="en">
                <a:solidFill>
                  <a:schemeClr val="lt1"/>
                </a:solidFill>
              </a:rPr>
              <a:t>lncRNA_2963 </a:t>
            </a:r>
            <a:r>
              <a:rPr lang="en">
                <a:solidFill>
                  <a:srgbClr val="CC0000"/>
                </a:solidFill>
              </a:rPr>
              <a:t>⬇</a:t>
            </a:r>
            <a:br>
              <a:rPr lang="en">
                <a:solidFill>
                  <a:schemeClr val="lt1"/>
                </a:solidFill>
              </a:rPr>
            </a:br>
            <a:r>
              <a:rPr lang="en">
                <a:solidFill>
                  <a:schemeClr val="lt1"/>
                </a:solidFill>
              </a:rPr>
              <a:t>lncRNA_8801 </a:t>
            </a:r>
            <a:r>
              <a:rPr lang="en">
                <a:solidFill>
                  <a:srgbClr val="6AA84F"/>
                </a:solidFill>
              </a:rPr>
              <a:t>⬆</a:t>
            </a:r>
            <a:br>
              <a:rPr lang="en">
                <a:solidFill>
                  <a:schemeClr val="lt1"/>
                </a:solidFill>
              </a:rPr>
            </a:br>
            <a:r>
              <a:rPr lang="en">
                <a:solidFill>
                  <a:schemeClr val="lt1"/>
                </a:solidFill>
              </a:rPr>
              <a:t>lncRNA_5418 </a:t>
            </a:r>
            <a:r>
              <a:rPr lang="en">
                <a:solidFill>
                  <a:srgbClr val="6AA84F"/>
                </a:solidFill>
              </a:rPr>
              <a:t>⬆</a:t>
            </a:r>
            <a:endParaRPr>
              <a:solidFill>
                <a:schemeClr val="lt1"/>
              </a:solidFill>
            </a:endParaRPr>
          </a:p>
        </p:txBody>
      </p:sp>
      <p:pic>
        <p:nvPicPr>
          <p:cNvPr id="485" name="Google Shape;485;p56"/>
          <p:cNvPicPr preferRelativeResize="0"/>
          <p:nvPr/>
        </p:nvPicPr>
        <p:blipFill>
          <a:blip r:embed="rId3">
            <a:alphaModFix/>
          </a:blip>
          <a:stretch>
            <a:fillRect/>
          </a:stretch>
        </p:blipFill>
        <p:spPr>
          <a:xfrm>
            <a:off x="113125" y="831400"/>
            <a:ext cx="5251300" cy="3750925"/>
          </a:xfrm>
          <a:prstGeom prst="rect">
            <a:avLst/>
          </a:prstGeom>
          <a:noFill/>
          <a:ln>
            <a:noFill/>
          </a:ln>
        </p:spPr>
      </p:pic>
      <p:sp>
        <p:nvSpPr>
          <p:cNvPr id="486" name="Google Shape;486;p56"/>
          <p:cNvSpPr txBox="1"/>
          <p:nvPr/>
        </p:nvSpPr>
        <p:spPr>
          <a:xfrm>
            <a:off x="5532950" y="2801200"/>
            <a:ext cx="3306300" cy="110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lt1"/>
                </a:solidFill>
              </a:rPr>
              <a:t>miRNA binds to gene (5’UTR)</a:t>
            </a:r>
            <a:endParaRPr sz="1800">
              <a:solidFill>
                <a:schemeClr val="lt1"/>
              </a:solidFill>
            </a:endParaRPr>
          </a:p>
          <a:p>
            <a:pPr indent="0" lvl="0" marL="0" rtl="0" algn="l">
              <a:spcBef>
                <a:spcPts val="1200"/>
              </a:spcBef>
              <a:spcAft>
                <a:spcPts val="0"/>
              </a:spcAft>
              <a:buNone/>
            </a:pPr>
            <a:r>
              <a:t/>
            </a:r>
            <a:endParaRPr sz="1800">
              <a:solidFill>
                <a:schemeClr val="dk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90" name="Shape 490"/>
        <p:cNvGrpSpPr/>
        <p:nvPr/>
      </p:nvGrpSpPr>
      <p:grpSpPr>
        <a:xfrm>
          <a:off x="0" y="0"/>
          <a:ext cx="0" cy="0"/>
          <a:chOff x="0" y="0"/>
          <a:chExt cx="0" cy="0"/>
        </a:xfrm>
      </p:grpSpPr>
      <p:pic>
        <p:nvPicPr>
          <p:cNvPr id="491" name="Google Shape;491;p57"/>
          <p:cNvPicPr preferRelativeResize="0"/>
          <p:nvPr/>
        </p:nvPicPr>
        <p:blipFill>
          <a:blip r:embed="rId3">
            <a:alphaModFix/>
          </a:blip>
          <a:stretch>
            <a:fillRect/>
          </a:stretch>
        </p:blipFill>
        <p:spPr>
          <a:xfrm>
            <a:off x="113125" y="846563"/>
            <a:ext cx="5264399" cy="3760298"/>
          </a:xfrm>
          <a:prstGeom prst="rect">
            <a:avLst/>
          </a:prstGeom>
          <a:noFill/>
          <a:ln>
            <a:noFill/>
          </a:ln>
        </p:spPr>
      </p:pic>
      <p:sp>
        <p:nvSpPr>
          <p:cNvPr id="492" name="Google Shape;492;p57"/>
          <p:cNvSpPr txBox="1"/>
          <p:nvPr>
            <p:ph type="title"/>
          </p:nvPr>
        </p:nvSpPr>
        <p:spPr>
          <a:xfrm>
            <a:off x="0" y="0"/>
            <a:ext cx="914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FUN_042950 – TNF Receptor-Associated Factor 2 (TRAF2)</a:t>
            </a:r>
            <a:endParaRPr>
              <a:solidFill>
                <a:schemeClr val="lt1"/>
              </a:solidFill>
            </a:endParaRPr>
          </a:p>
        </p:txBody>
      </p:sp>
      <p:sp>
        <p:nvSpPr>
          <p:cNvPr id="493" name="Google Shape;493;p57"/>
          <p:cNvSpPr txBox="1"/>
          <p:nvPr/>
        </p:nvSpPr>
        <p:spPr>
          <a:xfrm>
            <a:off x="5519375" y="2868500"/>
            <a:ext cx="3624600" cy="125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chemeClr val="lt1"/>
                </a:solidFill>
              </a:rPr>
              <a:t>predictive CpG sites are adjacent</a:t>
            </a:r>
            <a:br>
              <a:rPr lang="en" sz="1800">
                <a:solidFill>
                  <a:schemeClr val="lt1"/>
                </a:solidFill>
              </a:rPr>
            </a:br>
            <a:r>
              <a:rPr lang="en" sz="1800">
                <a:solidFill>
                  <a:schemeClr val="lt1"/>
                </a:solidFill>
              </a:rPr>
              <a:t>(within 100 bp)</a:t>
            </a:r>
            <a:endParaRPr sz="1800">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497" name="Shape 497"/>
        <p:cNvGrpSpPr/>
        <p:nvPr/>
      </p:nvGrpSpPr>
      <p:grpSpPr>
        <a:xfrm>
          <a:off x="0" y="0"/>
          <a:ext cx="0" cy="0"/>
          <a:chOff x="0" y="0"/>
          <a:chExt cx="0" cy="0"/>
        </a:xfrm>
      </p:grpSpPr>
      <p:pic>
        <p:nvPicPr>
          <p:cNvPr id="498" name="Google Shape;498;p58"/>
          <p:cNvPicPr preferRelativeResize="0"/>
          <p:nvPr/>
        </p:nvPicPr>
        <p:blipFill>
          <a:blip r:embed="rId3">
            <a:alphaModFix/>
          </a:blip>
          <a:stretch>
            <a:fillRect/>
          </a:stretch>
        </p:blipFill>
        <p:spPr>
          <a:xfrm>
            <a:off x="113125" y="846563"/>
            <a:ext cx="5264399" cy="3760298"/>
          </a:xfrm>
          <a:prstGeom prst="rect">
            <a:avLst/>
          </a:prstGeom>
          <a:noFill/>
          <a:ln>
            <a:noFill/>
          </a:ln>
        </p:spPr>
      </p:pic>
      <p:sp>
        <p:nvSpPr>
          <p:cNvPr id="499" name="Google Shape;499;p58"/>
          <p:cNvSpPr txBox="1"/>
          <p:nvPr>
            <p:ph type="title"/>
          </p:nvPr>
        </p:nvSpPr>
        <p:spPr>
          <a:xfrm>
            <a:off x="0" y="0"/>
            <a:ext cx="914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FUN_042950 – TNF Receptor-Associated Factor 2 (TRAF2)</a:t>
            </a:r>
            <a:endParaRPr>
              <a:solidFill>
                <a:schemeClr val="lt1"/>
              </a:solidFill>
            </a:endParaRPr>
          </a:p>
        </p:txBody>
      </p:sp>
      <p:sp>
        <p:nvSpPr>
          <p:cNvPr id="500" name="Google Shape;500;p58"/>
          <p:cNvSpPr txBox="1"/>
          <p:nvPr/>
        </p:nvSpPr>
        <p:spPr>
          <a:xfrm>
            <a:off x="5519375" y="2868500"/>
            <a:ext cx="3624600" cy="125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chemeClr val="lt1"/>
                </a:solidFill>
              </a:rPr>
              <a:t>predictive CpG sites are adjacent</a:t>
            </a:r>
            <a:br>
              <a:rPr lang="en" sz="1800">
                <a:solidFill>
                  <a:schemeClr val="lt1"/>
                </a:solidFill>
              </a:rPr>
            </a:br>
            <a:r>
              <a:rPr lang="en" sz="1800">
                <a:solidFill>
                  <a:schemeClr val="lt1"/>
                </a:solidFill>
              </a:rPr>
              <a:t>(within 100 bp)</a:t>
            </a:r>
            <a:endParaRPr sz="1800">
              <a:solidFill>
                <a:schemeClr val="lt1"/>
              </a:solidFill>
            </a:endParaRPr>
          </a:p>
        </p:txBody>
      </p:sp>
      <p:pic>
        <p:nvPicPr>
          <p:cNvPr id="501" name="Google Shape;501;p58"/>
          <p:cNvPicPr preferRelativeResize="0"/>
          <p:nvPr/>
        </p:nvPicPr>
        <p:blipFill>
          <a:blip r:embed="rId4">
            <a:alphaModFix/>
          </a:blip>
          <a:stretch>
            <a:fillRect/>
          </a:stretch>
        </p:blipFill>
        <p:spPr>
          <a:xfrm>
            <a:off x="113126" y="656691"/>
            <a:ext cx="5264399" cy="424710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9"/>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 of findings</a:t>
            </a:r>
            <a:endParaRPr/>
          </a:p>
        </p:txBody>
      </p:sp>
      <p:sp>
        <p:nvSpPr>
          <p:cNvPr id="507" name="Google Shape;507;p59"/>
          <p:cNvSpPr txBox="1"/>
          <p:nvPr>
            <p:ph idx="1" type="body"/>
          </p:nvPr>
        </p:nvSpPr>
        <p:spPr>
          <a:xfrm>
            <a:off x="311700" y="639800"/>
            <a:ext cx="8520600" cy="42627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7200"/>
              <a:t>Binding prediction and pairwise correlation analysis can help construct interaction networks for miRNA and their targets</a:t>
            </a:r>
            <a:endParaRPr sz="7200"/>
          </a:p>
          <a:p>
            <a:pPr indent="-342900" lvl="0" marL="457200" rtl="0" algn="l">
              <a:spcBef>
                <a:spcPts val="1200"/>
              </a:spcBef>
              <a:spcAft>
                <a:spcPts val="0"/>
              </a:spcAft>
              <a:buSzPct val="100000"/>
              <a:buChar char="-"/>
            </a:pPr>
            <a:r>
              <a:rPr lang="en" sz="7200"/>
              <a:t>Most miRNA interactions are </a:t>
            </a:r>
            <a:r>
              <a:rPr lang="en" sz="7200"/>
              <a:t>non-canonical</a:t>
            </a:r>
            <a:endParaRPr sz="7200"/>
          </a:p>
          <a:p>
            <a:pPr indent="0" lvl="0" marL="0" rtl="0" algn="l">
              <a:spcBef>
                <a:spcPts val="1200"/>
              </a:spcBef>
              <a:spcAft>
                <a:spcPts val="0"/>
              </a:spcAft>
              <a:buNone/>
            </a:pPr>
            <a:r>
              <a:t/>
            </a:r>
            <a:endParaRPr sz="7200"/>
          </a:p>
          <a:p>
            <a:pPr indent="0" lvl="0" marL="0" rtl="0" algn="l">
              <a:spcBef>
                <a:spcPts val="1200"/>
              </a:spcBef>
              <a:spcAft>
                <a:spcPts val="0"/>
              </a:spcAft>
              <a:buNone/>
            </a:pPr>
            <a:r>
              <a:rPr lang="en" sz="7200"/>
              <a:t>Machine learning models can identify features likely to drive gene expression, and their degree of importance</a:t>
            </a:r>
            <a:endParaRPr sz="7200"/>
          </a:p>
          <a:p>
            <a:pPr indent="-342900" lvl="0" marL="457200" rtl="0" algn="l">
              <a:spcBef>
                <a:spcPts val="1200"/>
              </a:spcBef>
              <a:spcAft>
                <a:spcPts val="0"/>
              </a:spcAft>
              <a:buSzPct val="100000"/>
              <a:buChar char="-"/>
            </a:pPr>
            <a:r>
              <a:rPr lang="en" sz="7200"/>
              <a:t>A subset of genes involved in energy regulation are well predicted by epigenetic features</a:t>
            </a:r>
            <a:endParaRPr sz="7200"/>
          </a:p>
          <a:p>
            <a:pPr indent="-342900" lvl="0" marL="457200" rtl="0" algn="l">
              <a:spcBef>
                <a:spcPts val="0"/>
              </a:spcBef>
              <a:spcAft>
                <a:spcPts val="0"/>
              </a:spcAft>
              <a:buSzPct val="100000"/>
              <a:buChar char="-"/>
            </a:pPr>
            <a:r>
              <a:rPr lang="en" sz="7200"/>
              <a:t>lncRNA emerge as primary predictors</a:t>
            </a:r>
            <a:endParaRPr sz="7200"/>
          </a:p>
          <a:p>
            <a:pPr indent="0" lvl="0" marL="0" rtl="0" algn="l">
              <a:spcBef>
                <a:spcPts val="1200"/>
              </a:spcBef>
              <a:spcAft>
                <a:spcPts val="0"/>
              </a:spcAft>
              <a:buNone/>
            </a:pPr>
            <a:r>
              <a:t/>
            </a:r>
            <a:endParaRPr sz="7200"/>
          </a:p>
          <a:p>
            <a:pPr indent="0" lvl="0" marL="0" rtl="0" algn="l">
              <a:spcBef>
                <a:spcPts val="1200"/>
              </a:spcBef>
              <a:spcAft>
                <a:spcPts val="0"/>
              </a:spcAft>
              <a:buNone/>
            </a:pPr>
            <a:r>
              <a:rPr lang="en" sz="7200"/>
              <a:t>Mechanisms of influence for many miRNA, lncRNA, and methylated sites remain unclear</a:t>
            </a:r>
            <a:endParaRPr sz="7200"/>
          </a:p>
          <a:p>
            <a:pPr indent="0" lvl="0" marL="0" rtl="0" algn="l">
              <a:spcBef>
                <a:spcPts val="120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pic>
        <p:nvPicPr>
          <p:cNvPr id="93" name="Google Shape;93;p17"/>
          <p:cNvPicPr preferRelativeResize="0"/>
          <p:nvPr/>
        </p:nvPicPr>
        <p:blipFill rotWithShape="1">
          <a:blip r:embed="rId3">
            <a:alphaModFix/>
          </a:blip>
          <a:srcRect b="8421" l="0" r="0" t="924"/>
          <a:stretch/>
        </p:blipFill>
        <p:spPr>
          <a:xfrm>
            <a:off x="793200" y="346325"/>
            <a:ext cx="7557626" cy="4790301"/>
          </a:xfrm>
          <a:prstGeom prst="rect">
            <a:avLst/>
          </a:prstGeom>
          <a:noFill/>
          <a:ln>
            <a:noFill/>
          </a:ln>
        </p:spPr>
      </p:pic>
      <p:grpSp>
        <p:nvGrpSpPr>
          <p:cNvPr id="94" name="Google Shape;94;p17"/>
          <p:cNvGrpSpPr/>
          <p:nvPr/>
        </p:nvGrpSpPr>
        <p:grpSpPr>
          <a:xfrm>
            <a:off x="1002300" y="900950"/>
            <a:ext cx="3569700" cy="1763700"/>
            <a:chOff x="1002300" y="900950"/>
            <a:chExt cx="3569700" cy="1763700"/>
          </a:xfrm>
        </p:grpSpPr>
        <p:sp>
          <p:nvSpPr>
            <p:cNvPr id="95" name="Google Shape;95;p17"/>
            <p:cNvSpPr/>
            <p:nvPr/>
          </p:nvSpPr>
          <p:spPr>
            <a:xfrm>
              <a:off x="1002300" y="900950"/>
              <a:ext cx="2598600" cy="1763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 name="Google Shape;96;p17"/>
            <p:cNvSpPr/>
            <p:nvPr/>
          </p:nvSpPr>
          <p:spPr>
            <a:xfrm>
              <a:off x="3333900" y="1748900"/>
              <a:ext cx="1238100" cy="569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97" name="Google Shape;97;p17"/>
          <p:cNvSpPr/>
          <p:nvPr/>
        </p:nvSpPr>
        <p:spPr>
          <a:xfrm rot="1071700">
            <a:off x="4254298" y="1257048"/>
            <a:ext cx="929187" cy="406441"/>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 name="Google Shape;98;p17"/>
          <p:cNvSpPr/>
          <p:nvPr/>
        </p:nvSpPr>
        <p:spPr>
          <a:xfrm>
            <a:off x="5880825" y="2438375"/>
            <a:ext cx="2496000" cy="1424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9" name="Google Shape;99;p17"/>
          <p:cNvGrpSpPr/>
          <p:nvPr/>
        </p:nvGrpSpPr>
        <p:grpSpPr>
          <a:xfrm>
            <a:off x="3778901" y="2438475"/>
            <a:ext cx="1273724" cy="1220105"/>
            <a:chOff x="3778901" y="2438475"/>
            <a:chExt cx="1273724" cy="1220105"/>
          </a:xfrm>
        </p:grpSpPr>
        <p:sp>
          <p:nvSpPr>
            <p:cNvPr id="100" name="Google Shape;100;p17"/>
            <p:cNvSpPr/>
            <p:nvPr/>
          </p:nvSpPr>
          <p:spPr>
            <a:xfrm rot="-1141705">
              <a:off x="3806330" y="3234842"/>
              <a:ext cx="796842" cy="302076"/>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 name="Google Shape;101;p17"/>
            <p:cNvSpPr/>
            <p:nvPr/>
          </p:nvSpPr>
          <p:spPr>
            <a:xfrm>
              <a:off x="4327825" y="2438475"/>
              <a:ext cx="724800" cy="63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pic>
        <p:nvPicPr>
          <p:cNvPr id="102" name="Google Shape;102;p17" title="Epigenetic interactions (4).png"/>
          <p:cNvPicPr preferRelativeResize="0"/>
          <p:nvPr/>
        </p:nvPicPr>
        <p:blipFill rotWithShape="1">
          <a:blip r:embed="rId4">
            <a:alphaModFix/>
          </a:blip>
          <a:srcRect b="13900" l="0" r="0" t="11444"/>
          <a:stretch/>
        </p:blipFill>
        <p:spPr>
          <a:xfrm>
            <a:off x="6860500" y="0"/>
            <a:ext cx="2283500" cy="1193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pic>
        <p:nvPicPr>
          <p:cNvPr id="107" name="Google Shape;107;p18" title="Epigenetic interactions.png"/>
          <p:cNvPicPr preferRelativeResize="0"/>
          <p:nvPr/>
        </p:nvPicPr>
        <p:blipFill rotWithShape="1">
          <a:blip r:embed="rId3">
            <a:alphaModFix/>
          </a:blip>
          <a:srcRect b="15798" l="0" r="0" t="-13684"/>
          <a:stretch/>
        </p:blipFill>
        <p:spPr>
          <a:xfrm>
            <a:off x="1274450" y="338325"/>
            <a:ext cx="6595075" cy="3975174"/>
          </a:xfrm>
          <a:prstGeom prst="rect">
            <a:avLst/>
          </a:prstGeom>
          <a:noFill/>
          <a:ln>
            <a:noFill/>
          </a:ln>
        </p:spPr>
      </p:pic>
      <p:pic>
        <p:nvPicPr>
          <p:cNvPr id="108" name="Google Shape;108;p18"/>
          <p:cNvPicPr preferRelativeResize="0"/>
          <p:nvPr/>
        </p:nvPicPr>
        <p:blipFill rotWithShape="1">
          <a:blip r:embed="rId4">
            <a:alphaModFix/>
          </a:blip>
          <a:srcRect b="12397" l="0" r="0" t="12011"/>
          <a:stretch/>
        </p:blipFill>
        <p:spPr>
          <a:xfrm>
            <a:off x="1274450" y="899875"/>
            <a:ext cx="6568151" cy="3471274"/>
          </a:xfrm>
          <a:prstGeom prst="rect">
            <a:avLst/>
          </a:prstGeom>
          <a:noFill/>
          <a:ln>
            <a:noFill/>
          </a:ln>
        </p:spPr>
      </p:pic>
      <p:sp>
        <p:nvSpPr>
          <p:cNvPr id="109" name="Google Shape;109;p1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Information Flow</a:t>
            </a:r>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9"/>
          <p:cNvPicPr preferRelativeResize="0"/>
          <p:nvPr/>
        </p:nvPicPr>
        <p:blipFill rotWithShape="1">
          <a:blip r:embed="rId3">
            <a:alphaModFix/>
          </a:blip>
          <a:srcRect b="0" l="834" r="962" t="11824"/>
          <a:stretch/>
        </p:blipFill>
        <p:spPr>
          <a:xfrm>
            <a:off x="1205850" y="572700"/>
            <a:ext cx="6732297" cy="4570799"/>
          </a:xfrm>
          <a:prstGeom prst="rect">
            <a:avLst/>
          </a:prstGeom>
          <a:noFill/>
          <a:ln>
            <a:noFill/>
          </a:ln>
        </p:spPr>
      </p:pic>
      <p:sp>
        <p:nvSpPr>
          <p:cNvPr id="115" name="Google Shape;115;p19"/>
          <p:cNvSpPr txBox="1"/>
          <p:nvPr>
            <p:ph idx="1" type="body"/>
          </p:nvPr>
        </p:nvSpPr>
        <p:spPr>
          <a:xfrm>
            <a:off x="7362150" y="4755600"/>
            <a:ext cx="1781700" cy="387900"/>
          </a:xfrm>
          <a:prstGeom prst="rect">
            <a:avLst/>
          </a:prstGeom>
        </p:spPr>
        <p:txBody>
          <a:bodyPr anchorCtr="0" anchor="b" bIns="91425" lIns="91425" spcFirstLastPara="1" rIns="91425" wrap="square" tIns="91425">
            <a:normAutofit fontScale="47500"/>
          </a:bodyPr>
          <a:lstStyle/>
          <a:p>
            <a:pPr indent="0" lvl="0" marL="0" rtl="0" algn="r">
              <a:spcBef>
                <a:spcPts val="0"/>
              </a:spcBef>
              <a:spcAft>
                <a:spcPts val="1200"/>
              </a:spcAft>
              <a:buNone/>
            </a:pPr>
            <a:r>
              <a:rPr lang="en"/>
              <a:t>Maritan, M. (2024) BioRender.</a:t>
            </a:r>
            <a:endParaRPr/>
          </a:p>
        </p:txBody>
      </p:sp>
      <p:sp>
        <p:nvSpPr>
          <p:cNvPr id="116" name="Google Shape;116;p19"/>
          <p:cNvSpPr/>
          <p:nvPr/>
        </p:nvSpPr>
        <p:spPr>
          <a:xfrm>
            <a:off x="4675100" y="796075"/>
            <a:ext cx="3338700" cy="2001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 name="Google Shape;117;p19"/>
          <p:cNvSpPr/>
          <p:nvPr/>
        </p:nvSpPr>
        <p:spPr>
          <a:xfrm>
            <a:off x="1163400" y="2889225"/>
            <a:ext cx="3338700" cy="2001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19"/>
          <p:cNvSpPr/>
          <p:nvPr/>
        </p:nvSpPr>
        <p:spPr>
          <a:xfrm>
            <a:off x="4675100" y="2889225"/>
            <a:ext cx="3338700" cy="2001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 name="Google Shape;119;p19"/>
          <p:cNvSpPr/>
          <p:nvPr/>
        </p:nvSpPr>
        <p:spPr>
          <a:xfrm>
            <a:off x="1205850" y="796075"/>
            <a:ext cx="3296100" cy="2001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0" name="Google Shape;120;p19"/>
          <p:cNvPicPr preferRelativeResize="0"/>
          <p:nvPr/>
        </p:nvPicPr>
        <p:blipFill rotWithShape="1">
          <a:blip r:embed="rId4">
            <a:alphaModFix/>
          </a:blip>
          <a:srcRect b="14125" l="0" r="0" t="11883"/>
          <a:stretch/>
        </p:blipFill>
        <p:spPr>
          <a:xfrm>
            <a:off x="6860500" y="0"/>
            <a:ext cx="2283501" cy="1181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1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pic>
        <p:nvPicPr>
          <p:cNvPr id="125" name="Google Shape;125;p20" title="Epigenetic interactions.png"/>
          <p:cNvPicPr preferRelativeResize="0"/>
          <p:nvPr/>
        </p:nvPicPr>
        <p:blipFill rotWithShape="1">
          <a:blip r:embed="rId3">
            <a:alphaModFix/>
          </a:blip>
          <a:srcRect b="15798" l="0" r="0" t="-13684"/>
          <a:stretch/>
        </p:blipFill>
        <p:spPr>
          <a:xfrm>
            <a:off x="1274450" y="338325"/>
            <a:ext cx="6595075" cy="3975174"/>
          </a:xfrm>
          <a:prstGeom prst="rect">
            <a:avLst/>
          </a:prstGeom>
          <a:noFill/>
          <a:ln>
            <a:noFill/>
          </a:ln>
        </p:spPr>
      </p:pic>
      <p:pic>
        <p:nvPicPr>
          <p:cNvPr id="126" name="Google Shape;126;p20"/>
          <p:cNvPicPr preferRelativeResize="0"/>
          <p:nvPr/>
        </p:nvPicPr>
        <p:blipFill rotWithShape="1">
          <a:blip r:embed="rId4">
            <a:alphaModFix/>
          </a:blip>
          <a:srcRect b="12397" l="0" r="0" t="12011"/>
          <a:stretch/>
        </p:blipFill>
        <p:spPr>
          <a:xfrm>
            <a:off x="1274450" y="899875"/>
            <a:ext cx="6568151" cy="3471274"/>
          </a:xfrm>
          <a:prstGeom prst="rect">
            <a:avLst/>
          </a:prstGeom>
          <a:noFill/>
          <a:ln>
            <a:noFill/>
          </a:ln>
        </p:spPr>
      </p:pic>
      <p:sp>
        <p:nvSpPr>
          <p:cNvPr id="127" name="Google Shape;127;p20"/>
          <p:cNvSpPr txBox="1"/>
          <p:nvPr/>
        </p:nvSpPr>
        <p:spPr>
          <a:xfrm>
            <a:off x="3257425" y="599100"/>
            <a:ext cx="8127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0000"/>
                </a:solidFill>
              </a:rPr>
              <a:t>?</a:t>
            </a:r>
            <a:endParaRPr b="1" sz="1800">
              <a:solidFill>
                <a:srgbClr val="FF0000"/>
              </a:solidFill>
            </a:endParaRPr>
          </a:p>
        </p:txBody>
      </p:sp>
      <p:pic>
        <p:nvPicPr>
          <p:cNvPr id="128" name="Google Shape;128;p20" title="Epigenetic interactions.png"/>
          <p:cNvPicPr preferRelativeResize="0"/>
          <p:nvPr/>
        </p:nvPicPr>
        <p:blipFill rotWithShape="1">
          <a:blip r:embed="rId3">
            <a:alphaModFix/>
          </a:blip>
          <a:srcRect b="17566" l="0" r="0" t="14317"/>
          <a:stretch/>
        </p:blipFill>
        <p:spPr>
          <a:xfrm>
            <a:off x="1274453" y="999363"/>
            <a:ext cx="6595075" cy="3144775"/>
          </a:xfrm>
          <a:prstGeom prst="rect">
            <a:avLst/>
          </a:prstGeom>
          <a:noFill/>
          <a:ln>
            <a:noFill/>
          </a:ln>
        </p:spPr>
      </p:pic>
      <p:sp>
        <p:nvSpPr>
          <p:cNvPr id="129" name="Google Shape;129;p20"/>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Information Flow</a:t>
            </a:r>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pic>
        <p:nvPicPr>
          <p:cNvPr id="134" name="Google Shape;134;p21" title="Epigenetic interactions.png"/>
          <p:cNvPicPr preferRelativeResize="0"/>
          <p:nvPr/>
        </p:nvPicPr>
        <p:blipFill rotWithShape="1">
          <a:blip r:embed="rId3">
            <a:alphaModFix/>
          </a:blip>
          <a:srcRect b="15798" l="0" r="0" t="-13684"/>
          <a:stretch/>
        </p:blipFill>
        <p:spPr>
          <a:xfrm>
            <a:off x="1274450" y="338325"/>
            <a:ext cx="6595075" cy="3975174"/>
          </a:xfrm>
          <a:prstGeom prst="rect">
            <a:avLst/>
          </a:prstGeom>
          <a:noFill/>
          <a:ln>
            <a:noFill/>
          </a:ln>
        </p:spPr>
      </p:pic>
      <p:pic>
        <p:nvPicPr>
          <p:cNvPr id="135" name="Google Shape;135;p21"/>
          <p:cNvPicPr preferRelativeResize="0"/>
          <p:nvPr/>
        </p:nvPicPr>
        <p:blipFill rotWithShape="1">
          <a:blip r:embed="rId4">
            <a:alphaModFix/>
          </a:blip>
          <a:srcRect b="12397" l="0" r="0" t="12011"/>
          <a:stretch/>
        </p:blipFill>
        <p:spPr>
          <a:xfrm>
            <a:off x="1274450" y="899875"/>
            <a:ext cx="6568151" cy="3471274"/>
          </a:xfrm>
          <a:prstGeom prst="rect">
            <a:avLst/>
          </a:prstGeom>
          <a:noFill/>
          <a:ln>
            <a:noFill/>
          </a:ln>
        </p:spPr>
      </p:pic>
      <p:sp>
        <p:nvSpPr>
          <p:cNvPr id="136" name="Google Shape;136;p21"/>
          <p:cNvSpPr txBox="1"/>
          <p:nvPr/>
        </p:nvSpPr>
        <p:spPr>
          <a:xfrm>
            <a:off x="3257425" y="599100"/>
            <a:ext cx="812700" cy="4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0000"/>
                </a:solidFill>
              </a:rPr>
              <a:t>?</a:t>
            </a:r>
            <a:endParaRPr b="1" sz="1800">
              <a:solidFill>
                <a:srgbClr val="FF0000"/>
              </a:solidFill>
            </a:endParaRPr>
          </a:p>
        </p:txBody>
      </p:sp>
      <p:pic>
        <p:nvPicPr>
          <p:cNvPr id="137" name="Google Shape;137;p21" title="Epigenetic interactions.png"/>
          <p:cNvPicPr preferRelativeResize="0"/>
          <p:nvPr/>
        </p:nvPicPr>
        <p:blipFill rotWithShape="1">
          <a:blip r:embed="rId3">
            <a:alphaModFix/>
          </a:blip>
          <a:srcRect b="17566" l="0" r="0" t="14317"/>
          <a:stretch/>
        </p:blipFill>
        <p:spPr>
          <a:xfrm>
            <a:off x="1274453" y="999363"/>
            <a:ext cx="6595075" cy="3144775"/>
          </a:xfrm>
          <a:prstGeom prst="rect">
            <a:avLst/>
          </a:prstGeom>
          <a:noFill/>
          <a:ln>
            <a:noFill/>
          </a:ln>
        </p:spPr>
      </p:pic>
      <p:pic>
        <p:nvPicPr>
          <p:cNvPr id="138" name="Google Shape;138;p21"/>
          <p:cNvPicPr preferRelativeResize="0"/>
          <p:nvPr/>
        </p:nvPicPr>
        <p:blipFill rotWithShape="1">
          <a:blip r:embed="rId5">
            <a:alphaModFix/>
          </a:blip>
          <a:srcRect b="0" l="0" r="0" t="50544"/>
          <a:stretch/>
        </p:blipFill>
        <p:spPr>
          <a:xfrm>
            <a:off x="1340875" y="2519376"/>
            <a:ext cx="4781176" cy="2402600"/>
          </a:xfrm>
          <a:prstGeom prst="rect">
            <a:avLst/>
          </a:prstGeom>
          <a:noFill/>
          <a:ln>
            <a:noFill/>
          </a:ln>
        </p:spPr>
      </p:pic>
      <p:sp>
        <p:nvSpPr>
          <p:cNvPr id="139" name="Google Shape;139;p21"/>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Information Flow</a:t>
            </a:r>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A23"/>
      </a:dk1>
      <a:lt1>
        <a:srgbClr val="FFFFFF"/>
      </a:lt1>
      <a:dk2>
        <a:srgbClr val="023F54"/>
      </a:dk2>
      <a:lt2>
        <a:srgbClr val="656D75"/>
      </a:lt2>
      <a:accent1>
        <a:srgbClr val="0A958B"/>
      </a:accent1>
      <a:accent2>
        <a:srgbClr val="9DCDD7"/>
      </a:accent2>
      <a:accent3>
        <a:srgbClr val="E87E2B"/>
      </a:accent3>
      <a:accent4>
        <a:srgbClr val="A22F06"/>
      </a:accent4>
      <a:accent5>
        <a:srgbClr val="F7B034"/>
      </a:accent5>
      <a:accent6>
        <a:srgbClr val="70A042"/>
      </a:accent6>
      <a:hlink>
        <a:srgbClr val="3A55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