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38" d="100"/>
          <a:sy n="138" d="100"/>
        </p:scale>
        <p:origin x="8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e8975b30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e8975b30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Explain axes, legend, and title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14a01b5c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614a01b5c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14a01b5c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14a01b5c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037263bd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037263bd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e8975b30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e8975b30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000"/>
              </a:spcBef>
              <a:spcAft>
                <a:spcPts val="0"/>
              </a:spcAft>
              <a:buClr>
                <a:schemeClr val="dk1"/>
              </a:buClr>
              <a:buSzPts val="1100"/>
              <a:buChar char="-"/>
            </a:pPr>
            <a:r>
              <a:rPr lang="en">
                <a:solidFill>
                  <a:schemeClr val="dk1"/>
                </a:solidFill>
              </a:rPr>
              <a:t>No statistically significant difference in thermal tolerance following salinity stress at tested salinity/time scale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Pacific oysters are likely acclimatized to natural salinity fluctuations in the Pacific Northwest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Thus, there was likely no observable physiological stress responses initiated from salinity stress to better tolerate thermal stress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Although these results are not statistically significant, these results suggest that oysters can tolerate these compounding environmental stressors than originally hypothesized</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8975b30f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8975b30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Experiment 2: Tested the effects of low pH stress on thermal tolerance</a:t>
            </a:r>
            <a:endParaRPr>
              <a:solidFill>
                <a:schemeClr val="dk1"/>
              </a:solidFill>
            </a:endParaRPr>
          </a:p>
          <a:p>
            <a:pPr marL="457200" lvl="0" indent="-298450" algn="l" rtl="0">
              <a:spcBef>
                <a:spcPts val="0"/>
              </a:spcBef>
              <a:spcAft>
                <a:spcPts val="0"/>
              </a:spcAft>
              <a:buClr>
                <a:schemeClr val="dk1"/>
              </a:buClr>
              <a:buSzPts val="1100"/>
              <a:buChar char="-"/>
            </a:pPr>
            <a:r>
              <a:rPr lang="en"/>
              <a:t>This was an extreme OA stress, but at a short duration, likely would not be experienced in the natural environment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e8975b30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e8975b30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614a01b5c0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614a01b5c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14a01b5c0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614a01b5c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6037263bd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6037263bd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44dde6a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44dde6a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Introduced to the PNW in the early 20th century</a:t>
            </a:r>
            <a:endParaRPr sz="2300">
              <a:solidFill>
                <a:schemeClr val="dk1"/>
              </a:solidFill>
              <a:latin typeface="Times New Roman"/>
              <a:ea typeface="Times New Roman"/>
              <a:cs typeface="Times New Roman"/>
              <a:sym typeface="Times New Roman"/>
            </a:endParaRPr>
          </a:p>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Primarily inhabit intertidal and estuarine environments</a:t>
            </a:r>
            <a:endParaRPr sz="2300">
              <a:solidFill>
                <a:schemeClr val="dk1"/>
              </a:solidFill>
              <a:latin typeface="Times New Roman"/>
              <a:ea typeface="Times New Roman"/>
              <a:cs typeface="Times New Roman"/>
              <a:sym typeface="Times New Roman"/>
            </a:endParaRPr>
          </a:p>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Most cultivated shellfish species globally (WSG, 2015)</a:t>
            </a:r>
            <a:endParaRPr sz="2300">
              <a:solidFill>
                <a:schemeClr val="dk1"/>
              </a:solidFill>
              <a:latin typeface="Times New Roman"/>
              <a:ea typeface="Times New Roman"/>
              <a:cs typeface="Times New Roman"/>
              <a:sym typeface="Times New Roman"/>
            </a:endParaRPr>
          </a:p>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High economic value (270 million dollars annually, shellfish in general)</a:t>
            </a:r>
            <a:endParaRPr sz="2300">
              <a:solidFill>
                <a:schemeClr val="dk1"/>
              </a:solidFill>
              <a:latin typeface="Times New Roman"/>
              <a:ea typeface="Times New Roman"/>
              <a:cs typeface="Times New Roman"/>
              <a:sym typeface="Times New Roman"/>
            </a:endParaRPr>
          </a:p>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Provide vital ecosystem services</a:t>
            </a:r>
            <a:endParaRPr sz="2300">
              <a:solidFill>
                <a:schemeClr val="dk1"/>
              </a:solidFill>
              <a:latin typeface="Times New Roman"/>
              <a:ea typeface="Times New Roman"/>
              <a:cs typeface="Times New Roman"/>
              <a:sym typeface="Times New Roman"/>
            </a:endParaRPr>
          </a:p>
          <a:p>
            <a:pPr marL="457200" lvl="0" indent="-374650" algn="l" rtl="0">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Summer mortality in oyster aquaculture</a:t>
            </a: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037263bd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037263bd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000"/>
              </a:spcBef>
              <a:spcAft>
                <a:spcPts val="0"/>
              </a:spcAft>
              <a:buClr>
                <a:schemeClr val="dk1"/>
              </a:buClr>
              <a:buSzPts val="1100"/>
              <a:buChar char="-"/>
            </a:pPr>
            <a:r>
              <a:rPr lang="en">
                <a:solidFill>
                  <a:schemeClr val="dk1"/>
                </a:solidFill>
              </a:rPr>
              <a:t>Observed trend for higher survival in oysters exposed to OA for 3 Hrs/Day over 3 days (total 9 hours of exposure)</a:t>
            </a:r>
            <a:endParaRPr sz="500">
              <a:solidFill>
                <a:schemeClr val="dk1"/>
              </a:solidFill>
            </a:endParaRPr>
          </a:p>
          <a:p>
            <a:pPr marL="457200" lvl="0" indent="-336550" algn="l" rtl="0">
              <a:lnSpc>
                <a:spcPct val="115000"/>
              </a:lnSpc>
              <a:spcBef>
                <a:spcPts val="0"/>
              </a:spcBef>
              <a:spcAft>
                <a:spcPts val="0"/>
              </a:spcAft>
              <a:buClr>
                <a:schemeClr val="dk1"/>
              </a:buClr>
              <a:buSzPts val="1700"/>
              <a:buFont typeface="Times New Roman"/>
              <a:buChar char="-"/>
            </a:pPr>
            <a:r>
              <a:rPr lang="en"/>
              <a:t>Very interesting at such an extreme time-scale and intensity that we would even see the slightest bit of improved tolerance. May be an area for future research that could potentially aid in buffering the response to thermal stressors in oyster aquaculture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e8975b30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e8975b30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000"/>
              </a:spcBef>
              <a:spcAft>
                <a:spcPts val="0"/>
              </a:spcAft>
              <a:buClr>
                <a:schemeClr val="dk1"/>
              </a:buClr>
              <a:buSzPts val="1100"/>
              <a:buChar char="-"/>
            </a:pPr>
            <a:r>
              <a:rPr lang="en">
                <a:solidFill>
                  <a:schemeClr val="dk1"/>
                </a:solidFill>
              </a:rPr>
              <a:t>No statistically significant difference in thermal tolerance following acidification stress at tested salinity/time scale</a:t>
            </a:r>
            <a:endParaRPr>
              <a:solidFill>
                <a:schemeClr val="dk1"/>
              </a:solidFill>
            </a:endParaRPr>
          </a:p>
          <a:p>
            <a:pPr marL="0" lvl="0" indent="0" algn="l" rtl="0">
              <a:lnSpc>
                <a:spcPct val="115000"/>
              </a:lnSpc>
              <a:spcBef>
                <a:spcPts val="1000"/>
              </a:spcBef>
              <a:spcAft>
                <a:spcPts val="100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44dde6a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44dde6a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 stress may be just “too strong” for them to tolerate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037263bd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6037263bd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037263bd7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6037263bd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e8975b30f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e8975b30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e8975b3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e8975b3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e8975b30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e8975b30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14a01b5c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14a01b5c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6037263bd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6037263bd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16a6956d2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16a6956d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125">
                <a:solidFill>
                  <a:schemeClr val="dk1"/>
                </a:solidFill>
              </a:rPr>
              <a:t>Might increase energy demand, and may exacerbate the effect of elevated temperature. There is a gap in understanding, on how previous environmental stressors may affect tolerance to climate change stressors such as heat waves</a:t>
            </a:r>
            <a:endParaRPr sz="1125">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16a6956d2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16a6956d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Oysters exposed to either salinity or extreme OA stress prior to thermal stress will exhibit decreased survival compared to that of controls, as energy used to combat salinity or OA stress may hinder tolerance to subsequent heat stress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e8975b30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e8975b30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Experiment 1: Tested the effects of salinity stress on thermal tolerance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Pacific oyster seed (10-40 mm) obtained from the Jamestown Seafood Point Whitney Shellfish Hatchery (Brinnon, WA)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Temperature (°C), salinity (psu), and pH measurements taken at the start and end of each day of exposure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666925"/>
            <a:ext cx="8520600" cy="1425300"/>
          </a:xfrm>
          <a:prstGeom prst="rect">
            <a:avLst/>
          </a:prstGeom>
          <a:solidFill>
            <a:schemeClr val="lt2"/>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940">
                <a:latin typeface="Times New Roman"/>
                <a:ea typeface="Times New Roman"/>
                <a:cs typeface="Times New Roman"/>
                <a:sym typeface="Times New Roman"/>
              </a:rPr>
              <a:t>Effects of salinity and ocean acidification stress on Pacific oyster (</a:t>
            </a:r>
            <a:r>
              <a:rPr lang="en" sz="2940" i="1">
                <a:latin typeface="Times New Roman"/>
                <a:ea typeface="Times New Roman"/>
                <a:cs typeface="Times New Roman"/>
                <a:sym typeface="Times New Roman"/>
              </a:rPr>
              <a:t>Magallana gigas</a:t>
            </a:r>
            <a:r>
              <a:rPr lang="en" sz="2940">
                <a:latin typeface="Times New Roman"/>
                <a:ea typeface="Times New Roman"/>
                <a:cs typeface="Times New Roman"/>
                <a:sym typeface="Times New Roman"/>
              </a:rPr>
              <a:t>) thermal tolerance</a:t>
            </a:r>
            <a:endParaRPr sz="2940" i="1">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2877800" y="3599525"/>
            <a:ext cx="2722500" cy="772500"/>
          </a:xfrm>
          <a:prstGeom prst="rect">
            <a:avLst/>
          </a:prstGeom>
          <a:solidFill>
            <a:schemeClr val="lt2"/>
          </a:solidFill>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sz="2200">
                <a:solidFill>
                  <a:schemeClr val="dk1"/>
                </a:solidFill>
                <a:latin typeface="Times New Roman"/>
                <a:ea typeface="Times New Roman"/>
                <a:cs typeface="Times New Roman"/>
                <a:sym typeface="Times New Roman"/>
              </a:rPr>
              <a:t>Genevieve Buchanan</a:t>
            </a:r>
            <a:endParaRPr sz="22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2200">
                <a:solidFill>
                  <a:schemeClr val="dk1"/>
                </a:solidFill>
                <a:latin typeface="Times New Roman"/>
                <a:ea typeface="Times New Roman"/>
                <a:cs typeface="Times New Roman"/>
                <a:sym typeface="Times New Roman"/>
              </a:rPr>
              <a:t>Spring 2025</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20">
                <a:latin typeface="Times New Roman"/>
                <a:ea typeface="Times New Roman"/>
                <a:cs typeface="Times New Roman"/>
                <a:sym typeface="Times New Roman"/>
              </a:rPr>
              <a:t>Salinity stress does not impact thermal tolerance</a:t>
            </a:r>
            <a:endParaRPr sz="3120">
              <a:latin typeface="Times New Roman"/>
              <a:ea typeface="Times New Roman"/>
              <a:cs typeface="Times New Roman"/>
              <a:sym typeface="Times New Roman"/>
            </a:endParaRPr>
          </a:p>
          <a:p>
            <a:pPr marL="0" lvl="0" indent="0" algn="l" rtl="0">
              <a:spcBef>
                <a:spcPts val="0"/>
              </a:spcBef>
              <a:spcAft>
                <a:spcPts val="0"/>
              </a:spcAft>
              <a:buSzPts val="990"/>
              <a:buNone/>
            </a:pPr>
            <a:endParaRPr sz="3120">
              <a:latin typeface="Times New Roman"/>
              <a:ea typeface="Times New Roman"/>
              <a:cs typeface="Times New Roman"/>
              <a:sym typeface="Times New Roman"/>
            </a:endParaRPr>
          </a:p>
        </p:txBody>
      </p:sp>
      <p:sp>
        <p:nvSpPr>
          <p:cNvPr id="124" name="Google Shape;124;p22"/>
          <p:cNvSpPr/>
          <p:nvPr/>
        </p:nvSpPr>
        <p:spPr>
          <a:xfrm>
            <a:off x="3840075" y="1433775"/>
            <a:ext cx="50733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5" name="Google Shape;125;p22" title="Screenshot 2025-06-04 at 2.02.57 PM.png"/>
          <p:cNvPicPr preferRelativeResize="0"/>
          <p:nvPr/>
        </p:nvPicPr>
        <p:blipFill>
          <a:blip r:embed="rId3">
            <a:alphaModFix/>
          </a:blip>
          <a:stretch>
            <a:fillRect/>
          </a:stretch>
        </p:blipFill>
        <p:spPr>
          <a:xfrm>
            <a:off x="119112" y="878425"/>
            <a:ext cx="8905775" cy="3669493"/>
          </a:xfrm>
          <a:prstGeom prst="rect">
            <a:avLst/>
          </a:prstGeom>
          <a:noFill/>
          <a:ln>
            <a:noFill/>
          </a:ln>
        </p:spPr>
      </p:pic>
      <p:sp>
        <p:nvSpPr>
          <p:cNvPr id="126" name="Google Shape;126;p22"/>
          <p:cNvSpPr/>
          <p:nvPr/>
        </p:nvSpPr>
        <p:spPr>
          <a:xfrm>
            <a:off x="3830025" y="1472225"/>
            <a:ext cx="5073300" cy="2969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22"/>
          <p:cNvSpPr txBox="1"/>
          <p:nvPr/>
        </p:nvSpPr>
        <p:spPr>
          <a:xfrm>
            <a:off x="1814775"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Times New Roman"/>
                <a:ea typeface="Times New Roman"/>
                <a:cs typeface="Times New Roman"/>
                <a:sym typeface="Times New Roman"/>
              </a:rPr>
              <a:t>p = 0.967</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20">
                <a:latin typeface="Times New Roman"/>
                <a:ea typeface="Times New Roman"/>
                <a:cs typeface="Times New Roman"/>
                <a:sym typeface="Times New Roman"/>
              </a:rPr>
              <a:t>Salinity stress does not impact thermal tolerance</a:t>
            </a:r>
            <a:endParaRPr sz="3120">
              <a:latin typeface="Times New Roman"/>
              <a:ea typeface="Times New Roman"/>
              <a:cs typeface="Times New Roman"/>
              <a:sym typeface="Times New Roman"/>
            </a:endParaRPr>
          </a:p>
          <a:p>
            <a:pPr marL="0" lvl="0" indent="0" algn="l" rtl="0">
              <a:spcBef>
                <a:spcPts val="0"/>
              </a:spcBef>
              <a:spcAft>
                <a:spcPts val="0"/>
              </a:spcAft>
              <a:buSzPts val="990"/>
              <a:buNone/>
            </a:pPr>
            <a:endParaRPr sz="3120">
              <a:latin typeface="Times New Roman"/>
              <a:ea typeface="Times New Roman"/>
              <a:cs typeface="Times New Roman"/>
              <a:sym typeface="Times New Roman"/>
            </a:endParaRPr>
          </a:p>
        </p:txBody>
      </p:sp>
      <p:sp>
        <p:nvSpPr>
          <p:cNvPr id="133" name="Google Shape;133;p23"/>
          <p:cNvSpPr/>
          <p:nvPr/>
        </p:nvSpPr>
        <p:spPr>
          <a:xfrm>
            <a:off x="3840075" y="1433775"/>
            <a:ext cx="50733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4" name="Google Shape;134;p23" title="Screenshot 2025-06-04 at 2.02.57 PM.png"/>
          <p:cNvPicPr preferRelativeResize="0"/>
          <p:nvPr/>
        </p:nvPicPr>
        <p:blipFill>
          <a:blip r:embed="rId3">
            <a:alphaModFix/>
          </a:blip>
          <a:stretch>
            <a:fillRect/>
          </a:stretch>
        </p:blipFill>
        <p:spPr>
          <a:xfrm>
            <a:off x="119112" y="878425"/>
            <a:ext cx="8905775" cy="3669493"/>
          </a:xfrm>
          <a:prstGeom prst="rect">
            <a:avLst/>
          </a:prstGeom>
          <a:noFill/>
          <a:ln>
            <a:noFill/>
          </a:ln>
        </p:spPr>
      </p:pic>
      <p:sp>
        <p:nvSpPr>
          <p:cNvPr id="135" name="Google Shape;135;p23"/>
          <p:cNvSpPr/>
          <p:nvPr/>
        </p:nvSpPr>
        <p:spPr>
          <a:xfrm>
            <a:off x="6356675" y="1472225"/>
            <a:ext cx="2546700" cy="2969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23"/>
          <p:cNvSpPr txBox="1"/>
          <p:nvPr/>
        </p:nvSpPr>
        <p:spPr>
          <a:xfrm>
            <a:off x="1814775"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Times New Roman"/>
                <a:ea typeface="Times New Roman"/>
                <a:cs typeface="Times New Roman"/>
                <a:sym typeface="Times New Roman"/>
              </a:rPr>
              <a:t>p = 0.967</a:t>
            </a:r>
            <a:endParaRPr sz="1300">
              <a:solidFill>
                <a:schemeClr val="dk1"/>
              </a:solidFill>
              <a:latin typeface="Times New Roman"/>
              <a:ea typeface="Times New Roman"/>
              <a:cs typeface="Times New Roman"/>
              <a:sym typeface="Times New Roman"/>
            </a:endParaRPr>
          </a:p>
        </p:txBody>
      </p:sp>
      <p:sp>
        <p:nvSpPr>
          <p:cNvPr id="137" name="Google Shape;137;p23"/>
          <p:cNvSpPr txBox="1"/>
          <p:nvPr/>
        </p:nvSpPr>
        <p:spPr>
          <a:xfrm>
            <a:off x="4632150"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0.596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20">
                <a:latin typeface="Times New Roman"/>
                <a:ea typeface="Times New Roman"/>
                <a:cs typeface="Times New Roman"/>
                <a:sym typeface="Times New Roman"/>
              </a:rPr>
              <a:t>Salinity stress does not impact thermal tolerance</a:t>
            </a:r>
            <a:endParaRPr sz="3120">
              <a:latin typeface="Times New Roman"/>
              <a:ea typeface="Times New Roman"/>
              <a:cs typeface="Times New Roman"/>
              <a:sym typeface="Times New Roman"/>
            </a:endParaRPr>
          </a:p>
          <a:p>
            <a:pPr marL="0" lvl="0" indent="0" algn="l" rtl="0">
              <a:spcBef>
                <a:spcPts val="0"/>
              </a:spcBef>
              <a:spcAft>
                <a:spcPts val="0"/>
              </a:spcAft>
              <a:buSzPts val="990"/>
              <a:buNone/>
            </a:pPr>
            <a:endParaRPr sz="3120">
              <a:latin typeface="Times New Roman"/>
              <a:ea typeface="Times New Roman"/>
              <a:cs typeface="Times New Roman"/>
              <a:sym typeface="Times New Roman"/>
            </a:endParaRPr>
          </a:p>
        </p:txBody>
      </p:sp>
      <p:sp>
        <p:nvSpPr>
          <p:cNvPr id="143" name="Google Shape;143;p24"/>
          <p:cNvSpPr/>
          <p:nvPr/>
        </p:nvSpPr>
        <p:spPr>
          <a:xfrm>
            <a:off x="3840075" y="1433775"/>
            <a:ext cx="50733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4" name="Google Shape;144;p24" title="Screenshot 2025-06-04 at 2.02.57 PM.png"/>
          <p:cNvPicPr preferRelativeResize="0"/>
          <p:nvPr/>
        </p:nvPicPr>
        <p:blipFill>
          <a:blip r:embed="rId3">
            <a:alphaModFix/>
          </a:blip>
          <a:stretch>
            <a:fillRect/>
          </a:stretch>
        </p:blipFill>
        <p:spPr>
          <a:xfrm>
            <a:off x="119112" y="878425"/>
            <a:ext cx="8905775" cy="3669493"/>
          </a:xfrm>
          <a:prstGeom prst="rect">
            <a:avLst/>
          </a:prstGeom>
          <a:noFill/>
          <a:ln>
            <a:noFill/>
          </a:ln>
        </p:spPr>
      </p:pic>
      <p:sp>
        <p:nvSpPr>
          <p:cNvPr id="145" name="Google Shape;145;p24"/>
          <p:cNvSpPr txBox="1"/>
          <p:nvPr/>
        </p:nvSpPr>
        <p:spPr>
          <a:xfrm>
            <a:off x="1814775"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Times New Roman"/>
                <a:ea typeface="Times New Roman"/>
                <a:cs typeface="Times New Roman"/>
                <a:sym typeface="Times New Roman"/>
              </a:rPr>
              <a:t>p = 0.967</a:t>
            </a:r>
            <a:endParaRPr sz="1300">
              <a:solidFill>
                <a:schemeClr val="dk1"/>
              </a:solidFill>
              <a:latin typeface="Times New Roman"/>
              <a:ea typeface="Times New Roman"/>
              <a:cs typeface="Times New Roman"/>
              <a:sym typeface="Times New Roman"/>
            </a:endParaRPr>
          </a:p>
        </p:txBody>
      </p:sp>
      <p:sp>
        <p:nvSpPr>
          <p:cNvPr id="146" name="Google Shape;146;p24"/>
          <p:cNvSpPr txBox="1"/>
          <p:nvPr/>
        </p:nvSpPr>
        <p:spPr>
          <a:xfrm>
            <a:off x="4632150"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0.596 </a:t>
            </a:r>
            <a:endParaRPr sz="1200">
              <a:solidFill>
                <a:schemeClr val="dk1"/>
              </a:solidFill>
              <a:latin typeface="Times New Roman"/>
              <a:ea typeface="Times New Roman"/>
              <a:cs typeface="Times New Roman"/>
              <a:sym typeface="Times New Roman"/>
            </a:endParaRPr>
          </a:p>
        </p:txBody>
      </p:sp>
      <p:sp>
        <p:nvSpPr>
          <p:cNvPr id="147" name="Google Shape;147;p24"/>
          <p:cNvSpPr txBox="1"/>
          <p:nvPr/>
        </p:nvSpPr>
        <p:spPr>
          <a:xfrm>
            <a:off x="7088600" y="1594175"/>
            <a:ext cx="1042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0.769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latin typeface="Times New Roman"/>
                <a:ea typeface="Times New Roman"/>
                <a:cs typeface="Times New Roman"/>
                <a:sym typeface="Times New Roman"/>
              </a:rPr>
              <a:t>Thermal stress greatly reduces survival</a:t>
            </a:r>
            <a:endParaRPr sz="3120">
              <a:latin typeface="Times New Roman"/>
              <a:ea typeface="Times New Roman"/>
              <a:cs typeface="Times New Roman"/>
              <a:sym typeface="Times New Roman"/>
            </a:endParaRPr>
          </a:p>
          <a:p>
            <a:pPr marL="0" lvl="0" indent="0" algn="l" rtl="0">
              <a:spcBef>
                <a:spcPts val="0"/>
              </a:spcBef>
              <a:spcAft>
                <a:spcPts val="0"/>
              </a:spcAft>
              <a:buSzPts val="990"/>
              <a:buNone/>
            </a:pPr>
            <a:endParaRPr sz="3120">
              <a:latin typeface="Times New Roman"/>
              <a:ea typeface="Times New Roman"/>
              <a:cs typeface="Times New Roman"/>
              <a:sym typeface="Times New Roman"/>
            </a:endParaRPr>
          </a:p>
        </p:txBody>
      </p:sp>
      <p:sp>
        <p:nvSpPr>
          <p:cNvPr id="153" name="Google Shape;153;p25"/>
          <p:cNvSpPr/>
          <p:nvPr/>
        </p:nvSpPr>
        <p:spPr>
          <a:xfrm>
            <a:off x="3840075" y="1433775"/>
            <a:ext cx="50733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4" name="Google Shape;154;p25" title="Screenshot 2025-06-04 at 2.02.57 PM.png"/>
          <p:cNvPicPr preferRelativeResize="0"/>
          <p:nvPr/>
        </p:nvPicPr>
        <p:blipFill>
          <a:blip r:embed="rId3">
            <a:alphaModFix/>
          </a:blip>
          <a:stretch>
            <a:fillRect/>
          </a:stretch>
        </p:blipFill>
        <p:spPr>
          <a:xfrm>
            <a:off x="119112" y="878425"/>
            <a:ext cx="8905775" cy="3669493"/>
          </a:xfrm>
          <a:prstGeom prst="rect">
            <a:avLst/>
          </a:prstGeom>
          <a:noFill/>
          <a:ln>
            <a:noFill/>
          </a:ln>
        </p:spPr>
      </p:pic>
      <p:sp>
        <p:nvSpPr>
          <p:cNvPr id="155" name="Google Shape;155;p25"/>
          <p:cNvSpPr txBox="1"/>
          <p:nvPr/>
        </p:nvSpPr>
        <p:spPr>
          <a:xfrm>
            <a:off x="1814775"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Times New Roman"/>
                <a:ea typeface="Times New Roman"/>
                <a:cs typeface="Times New Roman"/>
                <a:sym typeface="Times New Roman"/>
              </a:rPr>
              <a:t>p = 0.967</a:t>
            </a:r>
            <a:endParaRPr sz="1300">
              <a:solidFill>
                <a:schemeClr val="dk1"/>
              </a:solidFill>
              <a:latin typeface="Times New Roman"/>
              <a:ea typeface="Times New Roman"/>
              <a:cs typeface="Times New Roman"/>
              <a:sym typeface="Times New Roman"/>
            </a:endParaRPr>
          </a:p>
        </p:txBody>
      </p:sp>
      <p:sp>
        <p:nvSpPr>
          <p:cNvPr id="156" name="Google Shape;156;p25"/>
          <p:cNvSpPr txBox="1"/>
          <p:nvPr/>
        </p:nvSpPr>
        <p:spPr>
          <a:xfrm>
            <a:off x="4632150" y="1594175"/>
            <a:ext cx="9123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0.596 </a:t>
            </a:r>
            <a:endParaRPr sz="1200">
              <a:solidFill>
                <a:schemeClr val="dk1"/>
              </a:solidFill>
              <a:latin typeface="Times New Roman"/>
              <a:ea typeface="Times New Roman"/>
              <a:cs typeface="Times New Roman"/>
              <a:sym typeface="Times New Roman"/>
            </a:endParaRPr>
          </a:p>
        </p:txBody>
      </p:sp>
      <p:sp>
        <p:nvSpPr>
          <p:cNvPr id="157" name="Google Shape;157;p25"/>
          <p:cNvSpPr txBox="1"/>
          <p:nvPr/>
        </p:nvSpPr>
        <p:spPr>
          <a:xfrm>
            <a:off x="7088600" y="1594175"/>
            <a:ext cx="1042800" cy="25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0.769 </a:t>
            </a:r>
            <a:endParaRPr sz="1200">
              <a:solidFill>
                <a:schemeClr val="dk1"/>
              </a:solidFill>
              <a:latin typeface="Times New Roman"/>
              <a:ea typeface="Times New Roman"/>
              <a:cs typeface="Times New Roman"/>
              <a:sym typeface="Times New Roman"/>
            </a:endParaRPr>
          </a:p>
        </p:txBody>
      </p:sp>
      <p:sp>
        <p:nvSpPr>
          <p:cNvPr id="158" name="Google Shape;158;p25"/>
          <p:cNvSpPr/>
          <p:nvPr/>
        </p:nvSpPr>
        <p:spPr>
          <a:xfrm rot="3875220">
            <a:off x="1970341" y="232830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p25"/>
          <p:cNvSpPr/>
          <p:nvPr/>
        </p:nvSpPr>
        <p:spPr>
          <a:xfrm rot="3875220">
            <a:off x="3228166" y="232830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5"/>
          <p:cNvSpPr/>
          <p:nvPr/>
        </p:nvSpPr>
        <p:spPr>
          <a:xfrm rot="3875220">
            <a:off x="4485991" y="2570129"/>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25"/>
          <p:cNvSpPr/>
          <p:nvPr/>
        </p:nvSpPr>
        <p:spPr>
          <a:xfrm rot="3875220">
            <a:off x="5743866" y="291340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5"/>
          <p:cNvSpPr/>
          <p:nvPr/>
        </p:nvSpPr>
        <p:spPr>
          <a:xfrm rot="3875220">
            <a:off x="7092041" y="2719479"/>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 name="Google Shape;163;p25"/>
          <p:cNvSpPr/>
          <p:nvPr/>
        </p:nvSpPr>
        <p:spPr>
          <a:xfrm rot="3875220">
            <a:off x="8314966" y="277055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311700" y="304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latin typeface="Times New Roman"/>
                <a:ea typeface="Times New Roman"/>
                <a:cs typeface="Times New Roman"/>
                <a:sym typeface="Times New Roman"/>
              </a:rPr>
              <a:t>Salinity stress does not impact thermal tolerance</a:t>
            </a:r>
            <a:endParaRPr sz="3120">
              <a:latin typeface="Times New Roman"/>
              <a:ea typeface="Times New Roman"/>
              <a:cs typeface="Times New Roman"/>
              <a:sym typeface="Times New Roman"/>
            </a:endParaRPr>
          </a:p>
        </p:txBody>
      </p:sp>
      <p:pic>
        <p:nvPicPr>
          <p:cNvPr id="169" name="Google Shape;169;p26" title="Screenshot 2025-06-05 at 9.16.40 AM.png"/>
          <p:cNvPicPr preferRelativeResize="0"/>
          <p:nvPr/>
        </p:nvPicPr>
        <p:blipFill>
          <a:blip r:embed="rId3">
            <a:alphaModFix/>
          </a:blip>
          <a:stretch>
            <a:fillRect/>
          </a:stretch>
        </p:blipFill>
        <p:spPr>
          <a:xfrm>
            <a:off x="395300" y="877350"/>
            <a:ext cx="8378175" cy="377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latin typeface="Times New Roman"/>
                <a:ea typeface="Times New Roman"/>
                <a:cs typeface="Times New Roman"/>
                <a:sym typeface="Times New Roman"/>
              </a:rPr>
              <a:t>Methods: Acidification Stress</a:t>
            </a:r>
            <a:endParaRPr sz="3120">
              <a:latin typeface="Times New Roman"/>
              <a:ea typeface="Times New Roman"/>
              <a:cs typeface="Times New Roman"/>
              <a:sym typeface="Times New Roman"/>
            </a:endParaRPr>
          </a:p>
        </p:txBody>
      </p:sp>
      <p:sp>
        <p:nvSpPr>
          <p:cNvPr id="175" name="Google Shape;175;p27"/>
          <p:cNvSpPr txBox="1"/>
          <p:nvPr/>
        </p:nvSpPr>
        <p:spPr>
          <a:xfrm>
            <a:off x="4381500" y="4521875"/>
            <a:ext cx="381000" cy="1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76" name="Google Shape;176;p27" title="Screenshot 2025-06-04 at 2.01.00 PM.png"/>
          <p:cNvPicPr preferRelativeResize="0"/>
          <p:nvPr/>
        </p:nvPicPr>
        <p:blipFill>
          <a:blip r:embed="rId3">
            <a:alphaModFix/>
          </a:blip>
          <a:stretch>
            <a:fillRect/>
          </a:stretch>
        </p:blipFill>
        <p:spPr>
          <a:xfrm>
            <a:off x="1400325" y="1155500"/>
            <a:ext cx="6440251" cy="3657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11">
                <a:latin typeface="Times New Roman"/>
                <a:ea typeface="Times New Roman"/>
                <a:cs typeface="Times New Roman"/>
                <a:sym typeface="Times New Roman"/>
              </a:rPr>
              <a:t>OA stress does not impact thermal tolerance</a:t>
            </a:r>
            <a:endParaRPr sz="3111">
              <a:latin typeface="Times New Roman"/>
              <a:ea typeface="Times New Roman"/>
              <a:cs typeface="Times New Roman"/>
              <a:sym typeface="Times New Roman"/>
            </a:endParaRPr>
          </a:p>
        </p:txBody>
      </p:sp>
      <p:sp>
        <p:nvSpPr>
          <p:cNvPr id="182" name="Google Shape;182;p28"/>
          <p:cNvSpPr/>
          <p:nvPr/>
        </p:nvSpPr>
        <p:spPr>
          <a:xfrm>
            <a:off x="2153900" y="2547625"/>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8"/>
          <p:cNvSpPr/>
          <p:nvPr/>
        </p:nvSpPr>
        <p:spPr>
          <a:xfrm>
            <a:off x="3328875" y="2877600"/>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8"/>
          <p:cNvSpPr txBox="1"/>
          <p:nvPr/>
        </p:nvSpPr>
        <p:spPr>
          <a:xfrm>
            <a:off x="1584475" y="1542300"/>
            <a:ext cx="35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P&gt;0.05</a:t>
            </a:r>
            <a:endParaRPr sz="1800">
              <a:solidFill>
                <a:schemeClr val="dk2"/>
              </a:solidFill>
            </a:endParaRPr>
          </a:p>
        </p:txBody>
      </p:sp>
      <p:pic>
        <p:nvPicPr>
          <p:cNvPr id="185" name="Google Shape;185;p28" title="Screenshot 2025-06-03 at 1.02.55 PM.png"/>
          <p:cNvPicPr preferRelativeResize="0"/>
          <p:nvPr/>
        </p:nvPicPr>
        <p:blipFill rotWithShape="1">
          <a:blip r:embed="rId3">
            <a:alphaModFix/>
          </a:blip>
          <a:srcRect r="950"/>
          <a:stretch/>
        </p:blipFill>
        <p:spPr>
          <a:xfrm>
            <a:off x="280275" y="1026750"/>
            <a:ext cx="8282652" cy="3607625"/>
          </a:xfrm>
          <a:prstGeom prst="rect">
            <a:avLst/>
          </a:prstGeom>
          <a:noFill/>
          <a:ln>
            <a:noFill/>
          </a:ln>
        </p:spPr>
      </p:pic>
      <p:sp>
        <p:nvSpPr>
          <p:cNvPr id="186" name="Google Shape;186;p28"/>
          <p:cNvSpPr/>
          <p:nvPr/>
        </p:nvSpPr>
        <p:spPr>
          <a:xfrm>
            <a:off x="3830025" y="1472225"/>
            <a:ext cx="50733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8"/>
          <p:cNvSpPr txBox="1"/>
          <p:nvPr/>
        </p:nvSpPr>
        <p:spPr>
          <a:xfrm>
            <a:off x="2153900" y="1691400"/>
            <a:ext cx="1058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0.109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11">
                <a:latin typeface="Times New Roman"/>
                <a:ea typeface="Times New Roman"/>
                <a:cs typeface="Times New Roman"/>
                <a:sym typeface="Times New Roman"/>
              </a:rPr>
              <a:t>OA stress does not impact thermal tolerance</a:t>
            </a:r>
            <a:endParaRPr sz="3111">
              <a:latin typeface="Times New Roman"/>
              <a:ea typeface="Times New Roman"/>
              <a:cs typeface="Times New Roman"/>
              <a:sym typeface="Times New Roman"/>
            </a:endParaRPr>
          </a:p>
          <a:p>
            <a:pPr marL="0" lvl="0" indent="0" algn="l" rtl="0">
              <a:spcBef>
                <a:spcPts val="0"/>
              </a:spcBef>
              <a:spcAft>
                <a:spcPts val="0"/>
              </a:spcAft>
              <a:buSzPts val="990"/>
              <a:buNone/>
            </a:pPr>
            <a:endParaRPr sz="3111">
              <a:latin typeface="Times New Roman"/>
              <a:ea typeface="Times New Roman"/>
              <a:cs typeface="Times New Roman"/>
              <a:sym typeface="Times New Roman"/>
            </a:endParaRPr>
          </a:p>
        </p:txBody>
      </p:sp>
      <p:sp>
        <p:nvSpPr>
          <p:cNvPr id="193" name="Google Shape;193;p29"/>
          <p:cNvSpPr/>
          <p:nvPr/>
        </p:nvSpPr>
        <p:spPr>
          <a:xfrm>
            <a:off x="2153900" y="2547625"/>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9"/>
          <p:cNvSpPr/>
          <p:nvPr/>
        </p:nvSpPr>
        <p:spPr>
          <a:xfrm>
            <a:off x="3328875" y="2877600"/>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p29"/>
          <p:cNvSpPr txBox="1"/>
          <p:nvPr/>
        </p:nvSpPr>
        <p:spPr>
          <a:xfrm>
            <a:off x="1584475" y="1542300"/>
            <a:ext cx="35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P&gt;0.05</a:t>
            </a:r>
            <a:endParaRPr sz="1800">
              <a:solidFill>
                <a:schemeClr val="dk2"/>
              </a:solidFill>
            </a:endParaRPr>
          </a:p>
        </p:txBody>
      </p:sp>
      <p:pic>
        <p:nvPicPr>
          <p:cNvPr id="196" name="Google Shape;196;p29" title="Screenshot 2025-06-03 at 1.02.55 PM.png"/>
          <p:cNvPicPr preferRelativeResize="0"/>
          <p:nvPr/>
        </p:nvPicPr>
        <p:blipFill rotWithShape="1">
          <a:blip r:embed="rId3">
            <a:alphaModFix/>
          </a:blip>
          <a:srcRect r="950"/>
          <a:stretch/>
        </p:blipFill>
        <p:spPr>
          <a:xfrm>
            <a:off x="280275" y="1026750"/>
            <a:ext cx="8282652" cy="3607625"/>
          </a:xfrm>
          <a:prstGeom prst="rect">
            <a:avLst/>
          </a:prstGeom>
          <a:noFill/>
          <a:ln>
            <a:noFill/>
          </a:ln>
        </p:spPr>
      </p:pic>
      <p:sp>
        <p:nvSpPr>
          <p:cNvPr id="197" name="Google Shape;197;p29"/>
          <p:cNvSpPr/>
          <p:nvPr/>
        </p:nvSpPr>
        <p:spPr>
          <a:xfrm>
            <a:off x="6128700" y="1472225"/>
            <a:ext cx="2774700" cy="285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29"/>
          <p:cNvSpPr txBox="1"/>
          <p:nvPr/>
        </p:nvSpPr>
        <p:spPr>
          <a:xfrm>
            <a:off x="2153900" y="1691400"/>
            <a:ext cx="1058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0.109 </a:t>
            </a:r>
            <a:endParaRPr sz="1200">
              <a:solidFill>
                <a:schemeClr val="dk1"/>
              </a:solidFill>
              <a:latin typeface="Times New Roman"/>
              <a:ea typeface="Times New Roman"/>
              <a:cs typeface="Times New Roman"/>
              <a:sym typeface="Times New Roman"/>
            </a:endParaRPr>
          </a:p>
        </p:txBody>
      </p:sp>
      <p:sp>
        <p:nvSpPr>
          <p:cNvPr id="199" name="Google Shape;199;p29"/>
          <p:cNvSpPr txBox="1"/>
          <p:nvPr/>
        </p:nvSpPr>
        <p:spPr>
          <a:xfrm>
            <a:off x="4377650" y="1686600"/>
            <a:ext cx="1106400" cy="1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0.570</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11">
                <a:latin typeface="Times New Roman"/>
                <a:ea typeface="Times New Roman"/>
                <a:cs typeface="Times New Roman"/>
                <a:sym typeface="Times New Roman"/>
              </a:rPr>
              <a:t>OA stress does not impact thermal tolerance</a:t>
            </a:r>
            <a:endParaRPr sz="3111">
              <a:latin typeface="Times New Roman"/>
              <a:ea typeface="Times New Roman"/>
              <a:cs typeface="Times New Roman"/>
              <a:sym typeface="Times New Roman"/>
            </a:endParaRPr>
          </a:p>
          <a:p>
            <a:pPr marL="0" lvl="0" indent="0" algn="l" rtl="0">
              <a:spcBef>
                <a:spcPts val="0"/>
              </a:spcBef>
              <a:spcAft>
                <a:spcPts val="0"/>
              </a:spcAft>
              <a:buSzPts val="990"/>
              <a:buNone/>
            </a:pPr>
            <a:endParaRPr sz="3111">
              <a:latin typeface="Times New Roman"/>
              <a:ea typeface="Times New Roman"/>
              <a:cs typeface="Times New Roman"/>
              <a:sym typeface="Times New Roman"/>
            </a:endParaRPr>
          </a:p>
        </p:txBody>
      </p:sp>
      <p:sp>
        <p:nvSpPr>
          <p:cNvPr id="205" name="Google Shape;205;p30"/>
          <p:cNvSpPr/>
          <p:nvPr/>
        </p:nvSpPr>
        <p:spPr>
          <a:xfrm>
            <a:off x="2153900" y="2547625"/>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30"/>
          <p:cNvSpPr/>
          <p:nvPr/>
        </p:nvSpPr>
        <p:spPr>
          <a:xfrm>
            <a:off x="3328875" y="2877600"/>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30"/>
          <p:cNvSpPr txBox="1"/>
          <p:nvPr/>
        </p:nvSpPr>
        <p:spPr>
          <a:xfrm>
            <a:off x="1584475" y="1542300"/>
            <a:ext cx="35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P&gt;0.05</a:t>
            </a:r>
            <a:endParaRPr sz="1800">
              <a:solidFill>
                <a:schemeClr val="dk2"/>
              </a:solidFill>
            </a:endParaRPr>
          </a:p>
        </p:txBody>
      </p:sp>
      <p:pic>
        <p:nvPicPr>
          <p:cNvPr id="208" name="Google Shape;208;p30" title="Screenshot 2025-06-03 at 1.02.55 PM.png"/>
          <p:cNvPicPr preferRelativeResize="0"/>
          <p:nvPr/>
        </p:nvPicPr>
        <p:blipFill rotWithShape="1">
          <a:blip r:embed="rId3">
            <a:alphaModFix/>
          </a:blip>
          <a:srcRect r="950"/>
          <a:stretch/>
        </p:blipFill>
        <p:spPr>
          <a:xfrm>
            <a:off x="280275" y="1026750"/>
            <a:ext cx="8282652" cy="3607625"/>
          </a:xfrm>
          <a:prstGeom prst="rect">
            <a:avLst/>
          </a:prstGeom>
          <a:noFill/>
          <a:ln>
            <a:noFill/>
          </a:ln>
        </p:spPr>
      </p:pic>
      <p:sp>
        <p:nvSpPr>
          <p:cNvPr id="209" name="Google Shape;209;p30"/>
          <p:cNvSpPr txBox="1"/>
          <p:nvPr/>
        </p:nvSpPr>
        <p:spPr>
          <a:xfrm>
            <a:off x="2153900" y="1691400"/>
            <a:ext cx="1058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0.109 </a:t>
            </a:r>
            <a:endParaRPr sz="1200">
              <a:solidFill>
                <a:schemeClr val="dk1"/>
              </a:solidFill>
              <a:latin typeface="Times New Roman"/>
              <a:ea typeface="Times New Roman"/>
              <a:cs typeface="Times New Roman"/>
              <a:sym typeface="Times New Roman"/>
            </a:endParaRPr>
          </a:p>
        </p:txBody>
      </p:sp>
      <p:sp>
        <p:nvSpPr>
          <p:cNvPr id="210" name="Google Shape;210;p30"/>
          <p:cNvSpPr txBox="1"/>
          <p:nvPr/>
        </p:nvSpPr>
        <p:spPr>
          <a:xfrm>
            <a:off x="4377650" y="1686600"/>
            <a:ext cx="1106400" cy="1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0.570</a:t>
            </a:r>
            <a:endParaRPr sz="1200">
              <a:solidFill>
                <a:schemeClr val="dk1"/>
              </a:solidFill>
              <a:latin typeface="Times New Roman"/>
              <a:ea typeface="Times New Roman"/>
              <a:cs typeface="Times New Roman"/>
              <a:sym typeface="Times New Roman"/>
            </a:endParaRPr>
          </a:p>
        </p:txBody>
      </p:sp>
      <p:sp>
        <p:nvSpPr>
          <p:cNvPr id="211" name="Google Shape;211;p30"/>
          <p:cNvSpPr txBox="1"/>
          <p:nvPr/>
        </p:nvSpPr>
        <p:spPr>
          <a:xfrm>
            <a:off x="6784750" y="1691400"/>
            <a:ext cx="1299000" cy="2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0.177</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11">
                <a:latin typeface="Times New Roman"/>
                <a:ea typeface="Times New Roman"/>
                <a:cs typeface="Times New Roman"/>
                <a:sym typeface="Times New Roman"/>
              </a:rPr>
              <a:t>Thermal stress greatly reduces survival</a:t>
            </a:r>
            <a:endParaRPr sz="3111">
              <a:latin typeface="Times New Roman"/>
              <a:ea typeface="Times New Roman"/>
              <a:cs typeface="Times New Roman"/>
              <a:sym typeface="Times New Roman"/>
            </a:endParaRPr>
          </a:p>
          <a:p>
            <a:pPr marL="0" lvl="0" indent="0" algn="l" rtl="0">
              <a:spcBef>
                <a:spcPts val="0"/>
              </a:spcBef>
              <a:spcAft>
                <a:spcPts val="0"/>
              </a:spcAft>
              <a:buSzPts val="990"/>
              <a:buNone/>
            </a:pPr>
            <a:endParaRPr sz="3111">
              <a:latin typeface="Times New Roman"/>
              <a:ea typeface="Times New Roman"/>
              <a:cs typeface="Times New Roman"/>
              <a:sym typeface="Times New Roman"/>
            </a:endParaRPr>
          </a:p>
        </p:txBody>
      </p:sp>
      <p:sp>
        <p:nvSpPr>
          <p:cNvPr id="217" name="Google Shape;217;p31"/>
          <p:cNvSpPr/>
          <p:nvPr/>
        </p:nvSpPr>
        <p:spPr>
          <a:xfrm>
            <a:off x="2153900" y="2547625"/>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p31"/>
          <p:cNvSpPr/>
          <p:nvPr/>
        </p:nvSpPr>
        <p:spPr>
          <a:xfrm>
            <a:off x="3328875" y="2877600"/>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9" name="Google Shape;219;p31"/>
          <p:cNvSpPr txBox="1"/>
          <p:nvPr/>
        </p:nvSpPr>
        <p:spPr>
          <a:xfrm>
            <a:off x="1584475" y="1542300"/>
            <a:ext cx="35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P&gt;0.05</a:t>
            </a:r>
            <a:endParaRPr sz="1800">
              <a:solidFill>
                <a:schemeClr val="dk2"/>
              </a:solidFill>
            </a:endParaRPr>
          </a:p>
        </p:txBody>
      </p:sp>
      <p:pic>
        <p:nvPicPr>
          <p:cNvPr id="220" name="Google Shape;220;p31" title="Screenshot 2025-06-03 at 1.02.55 PM.png"/>
          <p:cNvPicPr preferRelativeResize="0"/>
          <p:nvPr/>
        </p:nvPicPr>
        <p:blipFill rotWithShape="1">
          <a:blip r:embed="rId3">
            <a:alphaModFix/>
          </a:blip>
          <a:srcRect r="950"/>
          <a:stretch/>
        </p:blipFill>
        <p:spPr>
          <a:xfrm>
            <a:off x="280275" y="1026750"/>
            <a:ext cx="8282652" cy="3607625"/>
          </a:xfrm>
          <a:prstGeom prst="rect">
            <a:avLst/>
          </a:prstGeom>
          <a:noFill/>
          <a:ln>
            <a:noFill/>
          </a:ln>
        </p:spPr>
      </p:pic>
      <p:sp>
        <p:nvSpPr>
          <p:cNvPr id="221" name="Google Shape;221;p31"/>
          <p:cNvSpPr txBox="1"/>
          <p:nvPr/>
        </p:nvSpPr>
        <p:spPr>
          <a:xfrm>
            <a:off x="2153900" y="1691400"/>
            <a:ext cx="1058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0.109 </a:t>
            </a:r>
            <a:endParaRPr sz="1200">
              <a:solidFill>
                <a:schemeClr val="dk1"/>
              </a:solidFill>
              <a:latin typeface="Times New Roman"/>
              <a:ea typeface="Times New Roman"/>
              <a:cs typeface="Times New Roman"/>
              <a:sym typeface="Times New Roman"/>
            </a:endParaRPr>
          </a:p>
        </p:txBody>
      </p:sp>
      <p:sp>
        <p:nvSpPr>
          <p:cNvPr id="222" name="Google Shape;222;p31"/>
          <p:cNvSpPr txBox="1"/>
          <p:nvPr/>
        </p:nvSpPr>
        <p:spPr>
          <a:xfrm>
            <a:off x="4377650" y="1686600"/>
            <a:ext cx="1106400" cy="1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0.570</a:t>
            </a:r>
            <a:endParaRPr sz="1200">
              <a:solidFill>
                <a:schemeClr val="dk1"/>
              </a:solidFill>
              <a:latin typeface="Times New Roman"/>
              <a:ea typeface="Times New Roman"/>
              <a:cs typeface="Times New Roman"/>
              <a:sym typeface="Times New Roman"/>
            </a:endParaRPr>
          </a:p>
        </p:txBody>
      </p:sp>
      <p:sp>
        <p:nvSpPr>
          <p:cNvPr id="223" name="Google Shape;223;p31"/>
          <p:cNvSpPr txBox="1"/>
          <p:nvPr/>
        </p:nvSpPr>
        <p:spPr>
          <a:xfrm>
            <a:off x="6784750" y="1691400"/>
            <a:ext cx="1299000" cy="2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0.177</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224" name="Google Shape;224;p31"/>
          <p:cNvSpPr/>
          <p:nvPr/>
        </p:nvSpPr>
        <p:spPr>
          <a:xfrm rot="3875220">
            <a:off x="2157341" y="2547579"/>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p31"/>
          <p:cNvSpPr/>
          <p:nvPr/>
        </p:nvSpPr>
        <p:spPr>
          <a:xfrm rot="3875220">
            <a:off x="3283016" y="2547579"/>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31"/>
          <p:cNvSpPr/>
          <p:nvPr/>
        </p:nvSpPr>
        <p:spPr>
          <a:xfrm rot="3875220">
            <a:off x="4408691" y="2687517"/>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31"/>
          <p:cNvSpPr/>
          <p:nvPr/>
        </p:nvSpPr>
        <p:spPr>
          <a:xfrm rot="3875220">
            <a:off x="5534366" y="2758079"/>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8" name="Google Shape;228;p31"/>
          <p:cNvSpPr/>
          <p:nvPr/>
        </p:nvSpPr>
        <p:spPr>
          <a:xfrm rot="3875220">
            <a:off x="6727941" y="320830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31"/>
          <p:cNvSpPr/>
          <p:nvPr/>
        </p:nvSpPr>
        <p:spPr>
          <a:xfrm rot="3875220">
            <a:off x="7921516" y="2910504"/>
            <a:ext cx="440416" cy="28609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10125" y="206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latin typeface="Times New Roman"/>
                <a:ea typeface="Times New Roman"/>
                <a:cs typeface="Times New Roman"/>
                <a:sym typeface="Times New Roman"/>
              </a:rPr>
              <a:t>Oysters are ecologically and economically important</a:t>
            </a:r>
            <a:endParaRPr sz="2920">
              <a:latin typeface="Times New Roman"/>
              <a:ea typeface="Times New Roman"/>
              <a:cs typeface="Times New Roman"/>
              <a:sym typeface="Times New Roman"/>
            </a:endParaRPr>
          </a:p>
        </p:txBody>
      </p:sp>
      <p:pic>
        <p:nvPicPr>
          <p:cNvPr id="61" name="Google Shape;61;p14"/>
          <p:cNvPicPr preferRelativeResize="0"/>
          <p:nvPr/>
        </p:nvPicPr>
        <p:blipFill>
          <a:blip r:embed="rId3">
            <a:alphaModFix/>
          </a:blip>
          <a:stretch>
            <a:fillRect/>
          </a:stretch>
        </p:blipFill>
        <p:spPr>
          <a:xfrm>
            <a:off x="416650" y="1541400"/>
            <a:ext cx="2907450" cy="2892675"/>
          </a:xfrm>
          <a:prstGeom prst="rect">
            <a:avLst/>
          </a:prstGeom>
          <a:noFill/>
          <a:ln>
            <a:noFill/>
          </a:ln>
        </p:spPr>
      </p:pic>
      <p:sp>
        <p:nvSpPr>
          <p:cNvPr id="62" name="Google Shape;62;p14"/>
          <p:cNvSpPr txBox="1"/>
          <p:nvPr/>
        </p:nvSpPr>
        <p:spPr>
          <a:xfrm>
            <a:off x="416650" y="4336725"/>
            <a:ext cx="1079100" cy="9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Times New Roman"/>
                <a:ea typeface="Times New Roman"/>
                <a:cs typeface="Times New Roman"/>
                <a:sym typeface="Times New Roman"/>
              </a:rPr>
              <a:t>(NOAA 2015)</a:t>
            </a:r>
            <a:endParaRPr sz="1300">
              <a:solidFill>
                <a:schemeClr val="dk1"/>
              </a:solidFill>
              <a:latin typeface="Times New Roman"/>
              <a:ea typeface="Times New Roman"/>
              <a:cs typeface="Times New Roman"/>
              <a:sym typeface="Times New Roman"/>
            </a:endParaRPr>
          </a:p>
        </p:txBody>
      </p:sp>
      <p:sp>
        <p:nvSpPr>
          <p:cNvPr id="63" name="Google Shape;63;p14"/>
          <p:cNvSpPr txBox="1"/>
          <p:nvPr/>
        </p:nvSpPr>
        <p:spPr>
          <a:xfrm>
            <a:off x="210125" y="1017725"/>
            <a:ext cx="3000000" cy="6696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1200"/>
              </a:spcAft>
              <a:buNone/>
            </a:pPr>
            <a:r>
              <a:rPr lang="en" sz="2100" i="1">
                <a:solidFill>
                  <a:schemeClr val="dk1"/>
                </a:solidFill>
                <a:latin typeface="Times New Roman"/>
                <a:ea typeface="Times New Roman"/>
                <a:cs typeface="Times New Roman"/>
                <a:sym typeface="Times New Roman"/>
              </a:rPr>
              <a:t>Magallana gigas</a:t>
            </a:r>
            <a:r>
              <a:rPr lang="en" sz="2100">
                <a:solidFill>
                  <a:schemeClr val="dk1"/>
                </a:solidFill>
                <a:latin typeface="Times New Roman"/>
                <a:ea typeface="Times New Roman"/>
                <a:cs typeface="Times New Roman"/>
                <a:sym typeface="Times New Roman"/>
              </a:rPr>
              <a:t> (Pacific oyster)</a:t>
            </a:r>
            <a:endParaRPr sz="2100">
              <a:latin typeface="Times New Roman"/>
              <a:ea typeface="Times New Roman"/>
              <a:cs typeface="Times New Roman"/>
              <a:sym typeface="Times New Roman"/>
            </a:endParaRPr>
          </a:p>
        </p:txBody>
      </p:sp>
      <p:pic>
        <p:nvPicPr>
          <p:cNvPr id="64" name="Google Shape;64;p14"/>
          <p:cNvPicPr preferRelativeResize="0"/>
          <p:nvPr/>
        </p:nvPicPr>
        <p:blipFill>
          <a:blip r:embed="rId4">
            <a:alphaModFix/>
          </a:blip>
          <a:stretch>
            <a:fillRect/>
          </a:stretch>
        </p:blipFill>
        <p:spPr>
          <a:xfrm>
            <a:off x="3849375" y="1017725"/>
            <a:ext cx="5018176" cy="3765524"/>
          </a:xfrm>
          <a:prstGeom prst="rect">
            <a:avLst/>
          </a:prstGeom>
          <a:noFill/>
          <a:ln>
            <a:noFill/>
          </a:ln>
        </p:spPr>
      </p:pic>
      <p:sp>
        <p:nvSpPr>
          <p:cNvPr id="65" name="Google Shape;65;p14"/>
          <p:cNvSpPr txBox="1"/>
          <p:nvPr/>
        </p:nvSpPr>
        <p:spPr>
          <a:xfrm>
            <a:off x="7417975" y="47832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(Cascade PBS, 2016)</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238225" y="96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11">
                <a:latin typeface="Times New Roman"/>
                <a:ea typeface="Times New Roman"/>
                <a:cs typeface="Times New Roman"/>
                <a:sym typeface="Times New Roman"/>
              </a:rPr>
              <a:t>Trend for higher survival in treated oysters</a:t>
            </a:r>
            <a:endParaRPr sz="3111">
              <a:latin typeface="Times New Roman"/>
              <a:ea typeface="Times New Roman"/>
              <a:cs typeface="Times New Roman"/>
              <a:sym typeface="Times New Roman"/>
            </a:endParaRPr>
          </a:p>
          <a:p>
            <a:pPr marL="0" lvl="0" indent="0" algn="l" rtl="0">
              <a:spcBef>
                <a:spcPts val="0"/>
              </a:spcBef>
              <a:spcAft>
                <a:spcPts val="0"/>
              </a:spcAft>
              <a:buSzPts val="990"/>
              <a:buNone/>
            </a:pPr>
            <a:endParaRPr sz="3111">
              <a:latin typeface="Times New Roman"/>
              <a:ea typeface="Times New Roman"/>
              <a:cs typeface="Times New Roman"/>
              <a:sym typeface="Times New Roman"/>
            </a:endParaRPr>
          </a:p>
        </p:txBody>
      </p:sp>
      <p:sp>
        <p:nvSpPr>
          <p:cNvPr id="235" name="Google Shape;235;p32"/>
          <p:cNvSpPr/>
          <p:nvPr/>
        </p:nvSpPr>
        <p:spPr>
          <a:xfrm>
            <a:off x="2153900" y="2547625"/>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32"/>
          <p:cNvSpPr/>
          <p:nvPr/>
        </p:nvSpPr>
        <p:spPr>
          <a:xfrm>
            <a:off x="3328875" y="2877600"/>
            <a:ext cx="134700" cy="147000"/>
          </a:xfrm>
          <a:prstGeom prst="pentagon">
            <a:avLst>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 name="Google Shape;237;p32"/>
          <p:cNvSpPr txBox="1"/>
          <p:nvPr/>
        </p:nvSpPr>
        <p:spPr>
          <a:xfrm>
            <a:off x="1584475" y="1542300"/>
            <a:ext cx="352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P&gt;0.05</a:t>
            </a:r>
            <a:endParaRPr sz="1800">
              <a:solidFill>
                <a:schemeClr val="dk2"/>
              </a:solidFill>
            </a:endParaRPr>
          </a:p>
        </p:txBody>
      </p:sp>
      <p:pic>
        <p:nvPicPr>
          <p:cNvPr id="238" name="Google Shape;238;p32" title="Screenshot 2025-06-03 at 1.02.55 PM.png"/>
          <p:cNvPicPr preferRelativeResize="0"/>
          <p:nvPr/>
        </p:nvPicPr>
        <p:blipFill rotWithShape="1">
          <a:blip r:embed="rId3">
            <a:alphaModFix/>
          </a:blip>
          <a:srcRect r="950"/>
          <a:stretch/>
        </p:blipFill>
        <p:spPr>
          <a:xfrm>
            <a:off x="280275" y="1026750"/>
            <a:ext cx="8282652" cy="3607625"/>
          </a:xfrm>
          <a:prstGeom prst="rect">
            <a:avLst/>
          </a:prstGeom>
          <a:noFill/>
          <a:ln>
            <a:noFill/>
          </a:ln>
        </p:spPr>
      </p:pic>
      <p:sp>
        <p:nvSpPr>
          <p:cNvPr id="239" name="Google Shape;239;p32"/>
          <p:cNvSpPr txBox="1"/>
          <p:nvPr/>
        </p:nvSpPr>
        <p:spPr>
          <a:xfrm>
            <a:off x="2153900" y="1691400"/>
            <a:ext cx="1058400" cy="1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0.109 </a:t>
            </a:r>
            <a:endParaRPr sz="1200">
              <a:solidFill>
                <a:schemeClr val="dk1"/>
              </a:solidFill>
              <a:latin typeface="Times New Roman"/>
              <a:ea typeface="Times New Roman"/>
              <a:cs typeface="Times New Roman"/>
              <a:sym typeface="Times New Roman"/>
            </a:endParaRPr>
          </a:p>
        </p:txBody>
      </p:sp>
      <p:sp>
        <p:nvSpPr>
          <p:cNvPr id="240" name="Google Shape;240;p32"/>
          <p:cNvSpPr txBox="1"/>
          <p:nvPr/>
        </p:nvSpPr>
        <p:spPr>
          <a:xfrm>
            <a:off x="4377650" y="1686600"/>
            <a:ext cx="1106400" cy="1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0.570</a:t>
            </a:r>
            <a:endParaRPr sz="1200">
              <a:solidFill>
                <a:schemeClr val="dk1"/>
              </a:solidFill>
              <a:latin typeface="Times New Roman"/>
              <a:ea typeface="Times New Roman"/>
              <a:cs typeface="Times New Roman"/>
              <a:sym typeface="Times New Roman"/>
            </a:endParaRPr>
          </a:p>
        </p:txBody>
      </p:sp>
      <p:sp>
        <p:nvSpPr>
          <p:cNvPr id="241" name="Google Shape;241;p32"/>
          <p:cNvSpPr txBox="1"/>
          <p:nvPr/>
        </p:nvSpPr>
        <p:spPr>
          <a:xfrm>
            <a:off x="6784750" y="1691400"/>
            <a:ext cx="1299000" cy="2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 = 0.177</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242" name="Google Shape;242;p32"/>
          <p:cNvSpPr/>
          <p:nvPr/>
        </p:nvSpPr>
        <p:spPr>
          <a:xfrm>
            <a:off x="7701550" y="2390269"/>
            <a:ext cx="182700" cy="4617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111">
                <a:latin typeface="Times New Roman"/>
                <a:ea typeface="Times New Roman"/>
                <a:cs typeface="Times New Roman"/>
                <a:sym typeface="Times New Roman"/>
              </a:rPr>
              <a:t>OA stress does not impact thermal tolerance</a:t>
            </a:r>
            <a:endParaRPr sz="3111">
              <a:latin typeface="Times New Roman"/>
              <a:ea typeface="Times New Roman"/>
              <a:cs typeface="Times New Roman"/>
              <a:sym typeface="Times New Roman"/>
            </a:endParaRPr>
          </a:p>
          <a:p>
            <a:pPr marL="0" lvl="0" indent="0" algn="l" rtl="0">
              <a:spcBef>
                <a:spcPts val="0"/>
              </a:spcBef>
              <a:spcAft>
                <a:spcPts val="0"/>
              </a:spcAft>
              <a:buSzPts val="990"/>
              <a:buNone/>
            </a:pPr>
            <a:endParaRPr sz="3120">
              <a:latin typeface="Times New Roman"/>
              <a:ea typeface="Times New Roman"/>
              <a:cs typeface="Times New Roman"/>
              <a:sym typeface="Times New Roman"/>
            </a:endParaRPr>
          </a:p>
        </p:txBody>
      </p:sp>
      <p:sp>
        <p:nvSpPr>
          <p:cNvPr id="248" name="Google Shape;24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endParaRPr sz="1700">
              <a:solidFill>
                <a:schemeClr val="dk1"/>
              </a:solidFill>
              <a:latin typeface="Times New Roman"/>
              <a:ea typeface="Times New Roman"/>
              <a:cs typeface="Times New Roman"/>
              <a:sym typeface="Times New Roman"/>
            </a:endParaRPr>
          </a:p>
          <a:p>
            <a:pPr marL="0" lvl="0" indent="0" algn="l" rtl="0">
              <a:spcBef>
                <a:spcPts val="1000"/>
              </a:spcBef>
              <a:spcAft>
                <a:spcPts val="1200"/>
              </a:spcAft>
              <a:buNone/>
            </a:pPr>
            <a:endParaRPr/>
          </a:p>
        </p:txBody>
      </p:sp>
      <p:pic>
        <p:nvPicPr>
          <p:cNvPr id="249" name="Google Shape;249;p33" title="Screenshot 2025-06-05 at 9.18.27 AM.png"/>
          <p:cNvPicPr preferRelativeResize="0"/>
          <p:nvPr/>
        </p:nvPicPr>
        <p:blipFill>
          <a:blip r:embed="rId3">
            <a:alphaModFix/>
          </a:blip>
          <a:stretch>
            <a:fillRect/>
          </a:stretch>
        </p:blipFill>
        <p:spPr>
          <a:xfrm>
            <a:off x="434850" y="1039475"/>
            <a:ext cx="8520599" cy="36423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311700" y="3080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latin typeface="Times New Roman"/>
                <a:ea typeface="Times New Roman"/>
                <a:cs typeface="Times New Roman"/>
                <a:sym typeface="Times New Roman"/>
              </a:rPr>
              <a:t>Thermal stress significantly reduced survival in Pacific oysters</a:t>
            </a:r>
            <a:endParaRPr sz="2500">
              <a:latin typeface="Times New Roman"/>
              <a:ea typeface="Times New Roman"/>
              <a:cs typeface="Times New Roman"/>
              <a:sym typeface="Times New Roman"/>
            </a:endParaRPr>
          </a:p>
          <a:p>
            <a:pPr marL="0" lvl="0" indent="0" algn="l" rtl="0">
              <a:spcBef>
                <a:spcPts val="1200"/>
              </a:spcBef>
              <a:spcAft>
                <a:spcPts val="0"/>
              </a:spcAft>
              <a:buSzPts val="990"/>
              <a:buNone/>
            </a:pPr>
            <a:endParaRPr sz="3111">
              <a:latin typeface="Times New Roman"/>
              <a:ea typeface="Times New Roman"/>
              <a:cs typeface="Times New Roman"/>
              <a:sym typeface="Times New Roman"/>
            </a:endParaRPr>
          </a:p>
        </p:txBody>
      </p:sp>
      <p:pic>
        <p:nvPicPr>
          <p:cNvPr id="255" name="Google Shape;255;p34"/>
          <p:cNvPicPr preferRelativeResize="0"/>
          <p:nvPr/>
        </p:nvPicPr>
        <p:blipFill>
          <a:blip r:embed="rId3">
            <a:alphaModFix/>
          </a:blip>
          <a:stretch>
            <a:fillRect/>
          </a:stretch>
        </p:blipFill>
        <p:spPr>
          <a:xfrm>
            <a:off x="4922325" y="1191300"/>
            <a:ext cx="3950499" cy="2965500"/>
          </a:xfrm>
          <a:prstGeom prst="rect">
            <a:avLst/>
          </a:prstGeom>
          <a:noFill/>
          <a:ln>
            <a:noFill/>
          </a:ln>
        </p:spPr>
      </p:pic>
      <p:pic>
        <p:nvPicPr>
          <p:cNvPr id="256" name="Google Shape;256;p34"/>
          <p:cNvPicPr preferRelativeResize="0"/>
          <p:nvPr/>
        </p:nvPicPr>
        <p:blipFill>
          <a:blip r:embed="rId4">
            <a:alphaModFix/>
          </a:blip>
          <a:stretch>
            <a:fillRect/>
          </a:stretch>
        </p:blipFill>
        <p:spPr>
          <a:xfrm>
            <a:off x="311700" y="1387650"/>
            <a:ext cx="4470874" cy="2769150"/>
          </a:xfrm>
          <a:prstGeom prst="rect">
            <a:avLst/>
          </a:prstGeom>
          <a:noFill/>
          <a:ln>
            <a:noFill/>
          </a:ln>
        </p:spPr>
      </p:pic>
      <p:sp>
        <p:nvSpPr>
          <p:cNvPr id="257" name="Google Shape;257;p34"/>
          <p:cNvSpPr txBox="1"/>
          <p:nvPr/>
        </p:nvSpPr>
        <p:spPr>
          <a:xfrm>
            <a:off x="2469300" y="4370675"/>
            <a:ext cx="51363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Times New Roman"/>
                <a:ea typeface="Times New Roman"/>
                <a:cs typeface="Times New Roman"/>
                <a:sym typeface="Times New Roman"/>
              </a:rPr>
              <a:t>73-87.5% mortality observed in this study</a:t>
            </a:r>
            <a:endParaRPr sz="2200">
              <a:solidFill>
                <a:schemeClr val="dk1"/>
              </a:solidFill>
              <a:latin typeface="Times New Roman"/>
              <a:ea typeface="Times New Roman"/>
              <a:cs typeface="Times New Roman"/>
              <a:sym typeface="Times New Roman"/>
            </a:endParaRPr>
          </a:p>
        </p:txBody>
      </p:sp>
      <p:sp>
        <p:nvSpPr>
          <p:cNvPr id="258" name="Google Shape;258;p34"/>
          <p:cNvSpPr txBox="1"/>
          <p:nvPr/>
        </p:nvSpPr>
        <p:spPr>
          <a:xfrm>
            <a:off x="7683350" y="935500"/>
            <a:ext cx="1089000" cy="2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Times New Roman"/>
                <a:ea typeface="Times New Roman"/>
                <a:cs typeface="Times New Roman"/>
                <a:sym typeface="Times New Roman"/>
              </a:rPr>
              <a:t>(Blair Paul, 2019)</a:t>
            </a:r>
            <a:endParaRPr sz="1000">
              <a:solidFill>
                <a:schemeClr val="dk1"/>
              </a:solidFill>
              <a:latin typeface="Times New Roman"/>
              <a:ea typeface="Times New Roman"/>
              <a:cs typeface="Times New Roman"/>
              <a:sym typeface="Times New Roman"/>
            </a:endParaRPr>
          </a:p>
        </p:txBody>
      </p:sp>
      <p:sp>
        <p:nvSpPr>
          <p:cNvPr id="259" name="Google Shape;259;p34"/>
          <p:cNvSpPr txBox="1"/>
          <p:nvPr/>
        </p:nvSpPr>
        <p:spPr>
          <a:xfrm>
            <a:off x="311700" y="1095300"/>
            <a:ext cx="2576400" cy="2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(Encyclopedia of Puget Sound, 2020)</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311700" y="19837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Times New Roman"/>
                <a:ea typeface="Times New Roman"/>
                <a:cs typeface="Times New Roman"/>
                <a:sym typeface="Times New Roman"/>
              </a:rPr>
              <a:t>Compounding stressors had no statistically significant effect on oyster survival </a:t>
            </a:r>
            <a:endParaRPr sz="2200">
              <a:latin typeface="Times New Roman"/>
              <a:ea typeface="Times New Roman"/>
              <a:cs typeface="Times New Roman"/>
              <a:sym typeface="Times New Roman"/>
            </a:endParaRPr>
          </a:p>
          <a:p>
            <a:pPr marL="0" lvl="0" indent="0" algn="l" rtl="0">
              <a:spcBef>
                <a:spcPts val="1200"/>
              </a:spcBef>
              <a:spcAft>
                <a:spcPts val="0"/>
              </a:spcAft>
              <a:buSzPts val="990"/>
              <a:buNone/>
            </a:pPr>
            <a:endParaRPr sz="3111">
              <a:latin typeface="Times New Roman"/>
              <a:ea typeface="Times New Roman"/>
              <a:cs typeface="Times New Roman"/>
              <a:sym typeface="Times New Roman"/>
            </a:endParaRPr>
          </a:p>
        </p:txBody>
      </p:sp>
      <p:pic>
        <p:nvPicPr>
          <p:cNvPr id="265" name="Google Shape;265;p35" title="Screenshot 2025-06-05 at 8.57.30 AM.png"/>
          <p:cNvPicPr preferRelativeResize="0"/>
          <p:nvPr/>
        </p:nvPicPr>
        <p:blipFill>
          <a:blip r:embed="rId3">
            <a:alphaModFix/>
          </a:blip>
          <a:stretch>
            <a:fillRect/>
          </a:stretch>
        </p:blipFill>
        <p:spPr>
          <a:xfrm>
            <a:off x="1741895" y="771075"/>
            <a:ext cx="5660230" cy="4219726"/>
          </a:xfrm>
          <a:prstGeom prst="rect">
            <a:avLst/>
          </a:prstGeom>
          <a:noFill/>
          <a:ln>
            <a:noFill/>
          </a:ln>
        </p:spPr>
      </p:pic>
      <p:sp>
        <p:nvSpPr>
          <p:cNvPr id="266" name="Google Shape;266;p35"/>
          <p:cNvSpPr txBox="1"/>
          <p:nvPr/>
        </p:nvSpPr>
        <p:spPr>
          <a:xfrm>
            <a:off x="7402125" y="46215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(Julieta Martinelli, 2020)</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latin typeface="Times New Roman"/>
                <a:ea typeface="Times New Roman"/>
                <a:cs typeface="Times New Roman"/>
                <a:sym typeface="Times New Roman"/>
              </a:rPr>
              <a:t>Pacific oysters may be energetically well adapted to naturally variable conditions in the Pacific Northwest</a:t>
            </a:r>
            <a:endParaRPr sz="2200">
              <a:latin typeface="Times New Roman"/>
              <a:ea typeface="Times New Roman"/>
              <a:cs typeface="Times New Roman"/>
              <a:sym typeface="Times New Roman"/>
            </a:endParaRPr>
          </a:p>
          <a:p>
            <a:pPr marL="0" lvl="0" indent="0" algn="l" rtl="0">
              <a:spcBef>
                <a:spcPts val="1200"/>
              </a:spcBef>
              <a:spcAft>
                <a:spcPts val="0"/>
              </a:spcAft>
              <a:buSzPts val="990"/>
              <a:buNone/>
            </a:pPr>
            <a:endParaRPr sz="3111">
              <a:latin typeface="Times New Roman"/>
              <a:ea typeface="Times New Roman"/>
              <a:cs typeface="Times New Roman"/>
              <a:sym typeface="Times New Roman"/>
            </a:endParaRPr>
          </a:p>
        </p:txBody>
      </p:sp>
      <p:pic>
        <p:nvPicPr>
          <p:cNvPr id="272" name="Google Shape;272;p36"/>
          <p:cNvPicPr preferRelativeResize="0"/>
          <p:nvPr/>
        </p:nvPicPr>
        <p:blipFill>
          <a:blip r:embed="rId3">
            <a:alphaModFix/>
          </a:blip>
          <a:stretch>
            <a:fillRect/>
          </a:stretch>
        </p:blipFill>
        <p:spPr>
          <a:xfrm>
            <a:off x="2204900" y="1264400"/>
            <a:ext cx="5018176" cy="3765524"/>
          </a:xfrm>
          <a:prstGeom prst="rect">
            <a:avLst/>
          </a:prstGeom>
          <a:noFill/>
          <a:ln>
            <a:noFill/>
          </a:ln>
        </p:spPr>
      </p:pic>
      <p:sp>
        <p:nvSpPr>
          <p:cNvPr id="273" name="Google Shape;273;p36"/>
          <p:cNvSpPr txBox="1"/>
          <p:nvPr/>
        </p:nvSpPr>
        <p:spPr>
          <a:xfrm>
            <a:off x="7223075" y="46606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(Cascade PBS, 2016)</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latin typeface="Times New Roman"/>
                <a:ea typeface="Times New Roman"/>
                <a:cs typeface="Times New Roman"/>
                <a:sym typeface="Times New Roman"/>
              </a:rPr>
              <a:t>Acknowledgements</a:t>
            </a:r>
            <a:endParaRPr sz="3120">
              <a:latin typeface="Times New Roman"/>
              <a:ea typeface="Times New Roman"/>
              <a:cs typeface="Times New Roman"/>
              <a:sym typeface="Times New Roman"/>
            </a:endParaRPr>
          </a:p>
        </p:txBody>
      </p:sp>
      <p:sp>
        <p:nvSpPr>
          <p:cNvPr id="279" name="Google Shape;279;p37"/>
          <p:cNvSpPr txBox="1">
            <a:spLocks noGrp="1"/>
          </p:cNvSpPr>
          <p:nvPr>
            <p:ph type="body" idx="1"/>
          </p:nvPr>
        </p:nvSpPr>
        <p:spPr>
          <a:xfrm>
            <a:off x="311700" y="1152475"/>
            <a:ext cx="8215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I would like to considerably thank Dr. Steven Roberts and Ariana Huffmyer for their guidance, recommendations, and thoughtfulness towards this research.</a:t>
            </a: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
                <a:solidFill>
                  <a:schemeClr val="dk1"/>
                </a:solidFill>
                <a:latin typeface="Times New Roman"/>
                <a:ea typeface="Times New Roman"/>
                <a:cs typeface="Times New Roman"/>
                <a:sym typeface="Times New Roman"/>
              </a:rPr>
              <a:t>I would also like to thank the Jamestown Seafood Point Whitney Shellfish Hatchery for providing Pacific oyster seed utilized within the Roberts Lab.</a:t>
            </a:r>
            <a:endParaRPr>
              <a:solidFill>
                <a:schemeClr val="dk1"/>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chemeClr val="dk1"/>
              </a:solidFill>
              <a:latin typeface="Times New Roman"/>
              <a:ea typeface="Times New Roman"/>
              <a:cs typeface="Times New Roman"/>
              <a:sym typeface="Times New Roman"/>
            </a:endParaRPr>
          </a:p>
        </p:txBody>
      </p:sp>
      <p:pic>
        <p:nvPicPr>
          <p:cNvPr id="280" name="Google Shape;280;p37" title="Screenshot 2025-06-05 at 9.26.48 AM.png"/>
          <p:cNvPicPr preferRelativeResize="0"/>
          <p:nvPr/>
        </p:nvPicPr>
        <p:blipFill>
          <a:blip r:embed="rId3">
            <a:alphaModFix/>
          </a:blip>
          <a:stretch>
            <a:fillRect/>
          </a:stretch>
        </p:blipFill>
        <p:spPr>
          <a:xfrm>
            <a:off x="6089100" y="2857500"/>
            <a:ext cx="2743200" cy="228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304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Energy demands lead to summer mortality</a:t>
            </a:r>
            <a:endParaRPr/>
          </a:p>
        </p:txBody>
      </p:sp>
      <p:sp>
        <p:nvSpPr>
          <p:cNvPr id="71" name="Google Shape;71;p15"/>
          <p:cNvSpPr txBox="1"/>
          <p:nvPr/>
        </p:nvSpPr>
        <p:spPr>
          <a:xfrm>
            <a:off x="5514875" y="245975"/>
            <a:ext cx="2455500" cy="4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2" name="Google Shape;72;p15" title="Screenshot 2025-06-05 at 8.35.46 AM.png"/>
          <p:cNvPicPr preferRelativeResize="0"/>
          <p:nvPr/>
        </p:nvPicPr>
        <p:blipFill>
          <a:blip r:embed="rId3">
            <a:alphaModFix/>
          </a:blip>
          <a:stretch>
            <a:fillRect/>
          </a:stretch>
        </p:blipFill>
        <p:spPr>
          <a:xfrm>
            <a:off x="791900" y="984100"/>
            <a:ext cx="7138041" cy="3961326"/>
          </a:xfrm>
          <a:prstGeom prst="rect">
            <a:avLst/>
          </a:prstGeom>
          <a:noFill/>
          <a:ln>
            <a:noFill/>
          </a:ln>
        </p:spPr>
      </p:pic>
      <p:sp>
        <p:nvSpPr>
          <p:cNvPr id="73" name="Google Shape;73;p15"/>
          <p:cNvSpPr txBox="1"/>
          <p:nvPr/>
        </p:nvSpPr>
        <p:spPr>
          <a:xfrm>
            <a:off x="6541300" y="411125"/>
            <a:ext cx="2291100" cy="11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dk1"/>
                </a:solidFill>
                <a:latin typeface="Times New Roman"/>
                <a:ea typeface="Times New Roman"/>
                <a:cs typeface="Times New Roman"/>
                <a:sym typeface="Times New Roman"/>
              </a:rPr>
              <a:t>20-80% annual loss in harvest</a:t>
            </a:r>
            <a:endParaRPr sz="3200" b="1">
              <a:solidFill>
                <a:schemeClr val="dk1"/>
              </a:solidFill>
              <a:latin typeface="Times New Roman"/>
              <a:ea typeface="Times New Roman"/>
              <a:cs typeface="Times New Roman"/>
              <a:sym typeface="Times New Roman"/>
            </a:endParaRPr>
          </a:p>
        </p:txBody>
      </p:sp>
      <p:sp>
        <p:nvSpPr>
          <p:cNvPr id="74" name="Google Shape;74;p15"/>
          <p:cNvSpPr txBox="1"/>
          <p:nvPr/>
        </p:nvSpPr>
        <p:spPr>
          <a:xfrm>
            <a:off x="7715250" y="1931875"/>
            <a:ext cx="15135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(Pacific Shellfish Institute, 2021)</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304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Climate change is increasing summer heat stress</a:t>
            </a:r>
            <a:endParaRPr>
              <a:latin typeface="Times New Roman"/>
              <a:ea typeface="Times New Roman"/>
              <a:cs typeface="Times New Roman"/>
              <a:sym typeface="Times New Roman"/>
            </a:endParaRPr>
          </a:p>
        </p:txBody>
      </p:sp>
      <p:pic>
        <p:nvPicPr>
          <p:cNvPr id="80" name="Google Shape;80;p16"/>
          <p:cNvPicPr preferRelativeResize="0"/>
          <p:nvPr/>
        </p:nvPicPr>
        <p:blipFill>
          <a:blip r:embed="rId3">
            <a:alphaModFix/>
          </a:blip>
          <a:stretch>
            <a:fillRect/>
          </a:stretch>
        </p:blipFill>
        <p:spPr>
          <a:xfrm>
            <a:off x="1402200" y="935675"/>
            <a:ext cx="6339599" cy="3926575"/>
          </a:xfrm>
          <a:prstGeom prst="rect">
            <a:avLst/>
          </a:prstGeom>
          <a:noFill/>
          <a:ln>
            <a:noFill/>
          </a:ln>
        </p:spPr>
      </p:pic>
      <p:sp>
        <p:nvSpPr>
          <p:cNvPr id="81" name="Google Shape;81;p16"/>
          <p:cNvSpPr txBox="1"/>
          <p:nvPr/>
        </p:nvSpPr>
        <p:spPr>
          <a:xfrm>
            <a:off x="7801375" y="4123350"/>
            <a:ext cx="1193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(Encyclopedia of Puget Sound, 2020)</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187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11">
                <a:latin typeface="Times New Roman"/>
                <a:ea typeface="Times New Roman"/>
                <a:cs typeface="Times New Roman"/>
                <a:sym typeface="Times New Roman"/>
              </a:rPr>
              <a:t>Multiple stressors increase energy demands</a:t>
            </a:r>
            <a:endParaRPr sz="3111">
              <a:latin typeface="Times New Roman"/>
              <a:ea typeface="Times New Roman"/>
              <a:cs typeface="Times New Roman"/>
              <a:sym typeface="Times New Roman"/>
            </a:endParaRPr>
          </a:p>
        </p:txBody>
      </p:sp>
      <p:sp>
        <p:nvSpPr>
          <p:cNvPr id="87" name="Google Shape;87;p17"/>
          <p:cNvSpPr txBox="1">
            <a:spLocks noGrp="1"/>
          </p:cNvSpPr>
          <p:nvPr>
            <p:ph type="body" idx="1"/>
          </p:nvPr>
        </p:nvSpPr>
        <p:spPr>
          <a:xfrm>
            <a:off x="5118250" y="1152450"/>
            <a:ext cx="27297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endParaRPr sz="2155">
              <a:solidFill>
                <a:schemeClr val="dk1"/>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935"/>
              <a:buNone/>
            </a:pPr>
            <a:endParaRPr sz="2155">
              <a:solidFill>
                <a:schemeClr val="dk1"/>
              </a:solidFill>
              <a:latin typeface="Times New Roman"/>
              <a:ea typeface="Times New Roman"/>
              <a:cs typeface="Times New Roman"/>
              <a:sym typeface="Times New Roman"/>
            </a:endParaRPr>
          </a:p>
          <a:p>
            <a:pPr marL="457200" lvl="0" indent="-390842" algn="l" rtl="0">
              <a:lnSpc>
                <a:spcPct val="95000"/>
              </a:lnSpc>
              <a:spcBef>
                <a:spcPts val="120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Salinity </a:t>
            </a:r>
            <a:endParaRPr sz="2555">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pH</a:t>
            </a:r>
            <a:r>
              <a:rPr lang="en" sz="2555" b="1">
                <a:solidFill>
                  <a:schemeClr val="dk1"/>
                </a:solidFill>
                <a:latin typeface="Times New Roman"/>
                <a:ea typeface="Times New Roman"/>
                <a:cs typeface="Times New Roman"/>
                <a:sym typeface="Times New Roman"/>
              </a:rPr>
              <a:t> </a:t>
            </a:r>
            <a:endParaRPr sz="2555" b="1">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Temperature</a:t>
            </a:r>
            <a:endParaRPr sz="2555">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Aerial exposure</a:t>
            </a:r>
            <a:endParaRPr sz="2555">
              <a:solidFill>
                <a:schemeClr val="dk1"/>
              </a:solidFill>
              <a:latin typeface="Times New Roman"/>
              <a:ea typeface="Times New Roman"/>
              <a:cs typeface="Times New Roman"/>
              <a:sym typeface="Times New Roman"/>
            </a:endParaRPr>
          </a:p>
          <a:p>
            <a:pPr marL="0" lvl="0" indent="0" algn="l" rtl="0">
              <a:lnSpc>
                <a:spcPct val="95000"/>
              </a:lnSpc>
              <a:spcBef>
                <a:spcPts val="1200"/>
              </a:spcBef>
              <a:spcAft>
                <a:spcPts val="1200"/>
              </a:spcAft>
              <a:buSzPts val="935"/>
              <a:buNone/>
            </a:pPr>
            <a:endParaRPr sz="2155">
              <a:solidFill>
                <a:schemeClr val="dk1"/>
              </a:solidFill>
              <a:latin typeface="Times New Roman"/>
              <a:ea typeface="Times New Roman"/>
              <a:cs typeface="Times New Roman"/>
              <a:sym typeface="Times New Roman"/>
            </a:endParaRPr>
          </a:p>
        </p:txBody>
      </p:sp>
      <p:pic>
        <p:nvPicPr>
          <p:cNvPr id="88" name="Google Shape;88;p17" title="Screenshot 2025-06-04 at 1.19.04 PM.png"/>
          <p:cNvPicPr preferRelativeResize="0"/>
          <p:nvPr/>
        </p:nvPicPr>
        <p:blipFill>
          <a:blip r:embed="rId3">
            <a:alphaModFix/>
          </a:blip>
          <a:stretch>
            <a:fillRect/>
          </a:stretch>
        </p:blipFill>
        <p:spPr>
          <a:xfrm>
            <a:off x="381875" y="840400"/>
            <a:ext cx="4190125" cy="3728449"/>
          </a:xfrm>
          <a:prstGeom prst="rect">
            <a:avLst/>
          </a:prstGeom>
          <a:noFill/>
          <a:ln>
            <a:noFill/>
          </a:ln>
        </p:spPr>
      </p:pic>
      <p:sp>
        <p:nvSpPr>
          <p:cNvPr id="89" name="Google Shape;89;p17"/>
          <p:cNvSpPr txBox="1"/>
          <p:nvPr/>
        </p:nvSpPr>
        <p:spPr>
          <a:xfrm>
            <a:off x="381875" y="45688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(Penn Cove Shellfish)</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187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11">
                <a:latin typeface="Times New Roman"/>
                <a:ea typeface="Times New Roman"/>
                <a:cs typeface="Times New Roman"/>
                <a:sym typeface="Times New Roman"/>
              </a:rPr>
              <a:t>Multiple stressors increase energy demands</a:t>
            </a:r>
            <a:endParaRPr sz="3111">
              <a:latin typeface="Times New Roman"/>
              <a:ea typeface="Times New Roman"/>
              <a:cs typeface="Times New Roman"/>
              <a:sym typeface="Times New Roman"/>
            </a:endParaRPr>
          </a:p>
        </p:txBody>
      </p:sp>
      <p:sp>
        <p:nvSpPr>
          <p:cNvPr id="95" name="Google Shape;95;p18"/>
          <p:cNvSpPr txBox="1">
            <a:spLocks noGrp="1"/>
          </p:cNvSpPr>
          <p:nvPr>
            <p:ph type="body" idx="1"/>
          </p:nvPr>
        </p:nvSpPr>
        <p:spPr>
          <a:xfrm>
            <a:off x="5118250" y="1152450"/>
            <a:ext cx="27297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endParaRPr sz="2155">
              <a:solidFill>
                <a:schemeClr val="dk1"/>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935"/>
              <a:buNone/>
            </a:pPr>
            <a:endParaRPr sz="2155">
              <a:solidFill>
                <a:schemeClr val="dk1"/>
              </a:solidFill>
              <a:latin typeface="Times New Roman"/>
              <a:ea typeface="Times New Roman"/>
              <a:cs typeface="Times New Roman"/>
              <a:sym typeface="Times New Roman"/>
            </a:endParaRPr>
          </a:p>
          <a:p>
            <a:pPr marL="457200" lvl="0" indent="-390842" algn="l" rtl="0">
              <a:lnSpc>
                <a:spcPct val="95000"/>
              </a:lnSpc>
              <a:spcBef>
                <a:spcPts val="1200"/>
              </a:spcBef>
              <a:spcAft>
                <a:spcPts val="0"/>
              </a:spcAft>
              <a:buClr>
                <a:schemeClr val="dk1"/>
              </a:buClr>
              <a:buSzPts val="2555"/>
              <a:buFont typeface="Times New Roman"/>
              <a:buChar char="-"/>
            </a:pPr>
            <a:r>
              <a:rPr lang="en" sz="2555" b="1">
                <a:solidFill>
                  <a:schemeClr val="dk1"/>
                </a:solidFill>
                <a:latin typeface="Times New Roman"/>
                <a:ea typeface="Times New Roman"/>
                <a:cs typeface="Times New Roman"/>
                <a:sym typeface="Times New Roman"/>
              </a:rPr>
              <a:t>Salinity </a:t>
            </a:r>
            <a:endParaRPr sz="2555" b="1">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b="1">
                <a:solidFill>
                  <a:schemeClr val="dk1"/>
                </a:solidFill>
                <a:latin typeface="Times New Roman"/>
                <a:ea typeface="Times New Roman"/>
                <a:cs typeface="Times New Roman"/>
                <a:sym typeface="Times New Roman"/>
              </a:rPr>
              <a:t>pH </a:t>
            </a:r>
            <a:endParaRPr sz="2555" b="1">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Temperature</a:t>
            </a:r>
            <a:endParaRPr sz="2555">
              <a:solidFill>
                <a:schemeClr val="dk1"/>
              </a:solidFill>
              <a:latin typeface="Times New Roman"/>
              <a:ea typeface="Times New Roman"/>
              <a:cs typeface="Times New Roman"/>
              <a:sym typeface="Times New Roman"/>
            </a:endParaRPr>
          </a:p>
          <a:p>
            <a:pPr marL="457200" lvl="0" indent="-390842" algn="l" rtl="0">
              <a:lnSpc>
                <a:spcPct val="95000"/>
              </a:lnSpc>
              <a:spcBef>
                <a:spcPts val="0"/>
              </a:spcBef>
              <a:spcAft>
                <a:spcPts val="0"/>
              </a:spcAft>
              <a:buClr>
                <a:schemeClr val="dk1"/>
              </a:buClr>
              <a:buSzPts val="2555"/>
              <a:buFont typeface="Times New Roman"/>
              <a:buChar char="-"/>
            </a:pPr>
            <a:r>
              <a:rPr lang="en" sz="2555">
                <a:solidFill>
                  <a:schemeClr val="dk1"/>
                </a:solidFill>
                <a:latin typeface="Times New Roman"/>
                <a:ea typeface="Times New Roman"/>
                <a:cs typeface="Times New Roman"/>
                <a:sym typeface="Times New Roman"/>
              </a:rPr>
              <a:t>Aerial exposure</a:t>
            </a:r>
            <a:endParaRPr sz="2555">
              <a:solidFill>
                <a:schemeClr val="dk1"/>
              </a:solidFill>
              <a:latin typeface="Times New Roman"/>
              <a:ea typeface="Times New Roman"/>
              <a:cs typeface="Times New Roman"/>
              <a:sym typeface="Times New Roman"/>
            </a:endParaRPr>
          </a:p>
          <a:p>
            <a:pPr marL="0" lvl="0" indent="0" algn="l" rtl="0">
              <a:lnSpc>
                <a:spcPct val="95000"/>
              </a:lnSpc>
              <a:spcBef>
                <a:spcPts val="1200"/>
              </a:spcBef>
              <a:spcAft>
                <a:spcPts val="1200"/>
              </a:spcAft>
              <a:buSzPts val="935"/>
              <a:buNone/>
            </a:pPr>
            <a:endParaRPr sz="2155">
              <a:solidFill>
                <a:schemeClr val="dk1"/>
              </a:solidFill>
              <a:latin typeface="Times New Roman"/>
              <a:ea typeface="Times New Roman"/>
              <a:cs typeface="Times New Roman"/>
              <a:sym typeface="Times New Roman"/>
            </a:endParaRPr>
          </a:p>
        </p:txBody>
      </p:sp>
      <p:pic>
        <p:nvPicPr>
          <p:cNvPr id="96" name="Google Shape;96;p18" title="Screenshot 2025-06-04 at 1.19.04 PM.png"/>
          <p:cNvPicPr preferRelativeResize="0"/>
          <p:nvPr/>
        </p:nvPicPr>
        <p:blipFill>
          <a:blip r:embed="rId3">
            <a:alphaModFix/>
          </a:blip>
          <a:stretch>
            <a:fillRect/>
          </a:stretch>
        </p:blipFill>
        <p:spPr>
          <a:xfrm>
            <a:off x="381875" y="840400"/>
            <a:ext cx="4190125" cy="3728449"/>
          </a:xfrm>
          <a:prstGeom prst="rect">
            <a:avLst/>
          </a:prstGeom>
          <a:noFill/>
          <a:ln>
            <a:noFill/>
          </a:ln>
        </p:spPr>
      </p:pic>
      <p:sp>
        <p:nvSpPr>
          <p:cNvPr id="97" name="Google Shape;97;p18"/>
          <p:cNvSpPr txBox="1"/>
          <p:nvPr/>
        </p:nvSpPr>
        <p:spPr>
          <a:xfrm>
            <a:off x="381875" y="45688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(Penn Cove Shellfish)</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9" title="Screenshot 2025-06-02 at 9.49.53 PM.png"/>
          <p:cNvPicPr preferRelativeResize="0"/>
          <p:nvPr/>
        </p:nvPicPr>
        <p:blipFill>
          <a:blip r:embed="rId3">
            <a:alphaModFix/>
          </a:blip>
          <a:stretch>
            <a:fillRect/>
          </a:stretch>
        </p:blipFill>
        <p:spPr>
          <a:xfrm>
            <a:off x="4757050" y="880525"/>
            <a:ext cx="4085201" cy="3624401"/>
          </a:xfrm>
          <a:prstGeom prst="rect">
            <a:avLst/>
          </a:prstGeom>
          <a:noFill/>
          <a:ln>
            <a:noFill/>
          </a:ln>
        </p:spPr>
      </p:pic>
      <p:sp>
        <p:nvSpPr>
          <p:cNvPr id="103" name="Google Shape;103;p19"/>
          <p:cNvSpPr txBox="1"/>
          <p:nvPr/>
        </p:nvSpPr>
        <p:spPr>
          <a:xfrm>
            <a:off x="7502000" y="4270350"/>
            <a:ext cx="34983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(Bopp et al., 2013)</a:t>
            </a:r>
            <a:endParaRPr sz="1200">
              <a:solidFill>
                <a:schemeClr val="dk1"/>
              </a:solidFill>
              <a:latin typeface="Times New Roman"/>
              <a:ea typeface="Times New Roman"/>
              <a:cs typeface="Times New Roman"/>
              <a:sym typeface="Times New Roman"/>
            </a:endParaRPr>
          </a:p>
        </p:txBody>
      </p:sp>
      <p:sp>
        <p:nvSpPr>
          <p:cNvPr id="104" name="Google Shape;104;p19"/>
          <p:cNvSpPr txBox="1"/>
          <p:nvPr/>
        </p:nvSpPr>
        <p:spPr>
          <a:xfrm>
            <a:off x="393375" y="275375"/>
            <a:ext cx="80448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dk1"/>
                </a:solidFill>
                <a:latin typeface="Times New Roman"/>
                <a:ea typeface="Times New Roman"/>
                <a:cs typeface="Times New Roman"/>
                <a:sym typeface="Times New Roman"/>
              </a:rPr>
              <a:t>Variability in salinity and OA</a:t>
            </a:r>
            <a:endParaRPr sz="3100">
              <a:solidFill>
                <a:schemeClr val="dk1"/>
              </a:solidFill>
              <a:latin typeface="Times New Roman"/>
              <a:ea typeface="Times New Roman"/>
              <a:cs typeface="Times New Roman"/>
              <a:sym typeface="Times New Roman"/>
            </a:endParaRPr>
          </a:p>
        </p:txBody>
      </p:sp>
      <p:pic>
        <p:nvPicPr>
          <p:cNvPr id="105" name="Google Shape;105;p19" title="Screenshot 2025-06-05 at 11.37.10 AM.png"/>
          <p:cNvPicPr preferRelativeResize="0"/>
          <p:nvPr/>
        </p:nvPicPr>
        <p:blipFill>
          <a:blip r:embed="rId4">
            <a:alphaModFix/>
          </a:blip>
          <a:stretch>
            <a:fillRect/>
          </a:stretch>
        </p:blipFill>
        <p:spPr>
          <a:xfrm>
            <a:off x="246675" y="1448125"/>
            <a:ext cx="4598949" cy="2571225"/>
          </a:xfrm>
          <a:prstGeom prst="rect">
            <a:avLst/>
          </a:prstGeom>
          <a:noFill/>
          <a:ln>
            <a:noFill/>
          </a:ln>
        </p:spPr>
      </p:pic>
      <p:sp>
        <p:nvSpPr>
          <p:cNvPr id="106" name="Google Shape;106;p19"/>
          <p:cNvSpPr txBox="1"/>
          <p:nvPr/>
        </p:nvSpPr>
        <p:spPr>
          <a:xfrm>
            <a:off x="246675" y="40654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(Capitol Land Trust, 2022)</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latin typeface="Times New Roman"/>
                <a:ea typeface="Times New Roman"/>
                <a:cs typeface="Times New Roman"/>
                <a:sym typeface="Times New Roman"/>
              </a:rPr>
              <a:t>Research objectives and hypotheses</a:t>
            </a:r>
            <a:endParaRPr sz="3120">
              <a:latin typeface="Times New Roman"/>
              <a:ea typeface="Times New Roman"/>
              <a:cs typeface="Times New Roman"/>
              <a:sym typeface="Times New Roman"/>
            </a:endParaRPr>
          </a:p>
          <a:p>
            <a:pPr marL="0" lvl="0" indent="0" algn="l" rtl="0">
              <a:spcBef>
                <a:spcPts val="0"/>
              </a:spcBef>
              <a:spcAft>
                <a:spcPts val="0"/>
              </a:spcAft>
              <a:buSzPts val="990"/>
              <a:buNone/>
            </a:pPr>
            <a:endParaRPr sz="2520"/>
          </a:p>
        </p:txBody>
      </p:sp>
      <p:sp>
        <p:nvSpPr>
          <p:cNvPr id="112" name="Google Shape;112;p20"/>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Question: </a:t>
            </a:r>
            <a:endParaRPr sz="2000">
              <a:solidFill>
                <a:schemeClr val="dk1"/>
              </a:solidFill>
              <a:latin typeface="Times New Roman"/>
              <a:ea typeface="Times New Roman"/>
              <a:cs typeface="Times New Roman"/>
              <a:sym typeface="Times New Roman"/>
            </a:endParaRPr>
          </a:p>
          <a:p>
            <a:pPr marL="457200" lvl="0" indent="-355600" algn="l" rtl="0">
              <a:spcBef>
                <a:spcPts val="1200"/>
              </a:spcBef>
              <a:spcAft>
                <a:spcPts val="0"/>
              </a:spcAft>
              <a:buClr>
                <a:schemeClr val="dk1"/>
              </a:buClr>
              <a:buSzPts val="2000"/>
              <a:buFont typeface="Times New Roman"/>
              <a:buAutoNum type="arabicPeriod"/>
            </a:pPr>
            <a:r>
              <a:rPr lang="en" sz="2000">
                <a:solidFill>
                  <a:schemeClr val="dk1"/>
                </a:solidFill>
                <a:latin typeface="Times New Roman"/>
                <a:ea typeface="Times New Roman"/>
                <a:cs typeface="Times New Roman"/>
                <a:sym typeface="Times New Roman"/>
              </a:rPr>
              <a:t>How does exposure to low pH and salinity, affect </a:t>
            </a:r>
            <a:r>
              <a:rPr lang="en" sz="2000" b="1">
                <a:solidFill>
                  <a:schemeClr val="dk1"/>
                </a:solidFill>
                <a:latin typeface="Times New Roman"/>
                <a:ea typeface="Times New Roman"/>
                <a:cs typeface="Times New Roman"/>
                <a:sym typeface="Times New Roman"/>
              </a:rPr>
              <a:t>Pacific oyster survival </a:t>
            </a:r>
            <a:r>
              <a:rPr lang="en" sz="2000">
                <a:solidFill>
                  <a:schemeClr val="dk1"/>
                </a:solidFill>
                <a:latin typeface="Times New Roman"/>
                <a:ea typeface="Times New Roman"/>
                <a:cs typeface="Times New Roman"/>
                <a:sym typeface="Times New Roman"/>
              </a:rPr>
              <a:t>under subsequent acute thermal stress?</a:t>
            </a:r>
            <a:endParaRPr sz="200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en" sz="2000">
                <a:solidFill>
                  <a:schemeClr val="dk1"/>
                </a:solidFill>
                <a:latin typeface="Times New Roman"/>
                <a:ea typeface="Times New Roman"/>
                <a:cs typeface="Times New Roman"/>
                <a:sym typeface="Times New Roman"/>
              </a:rPr>
              <a:t>Hypotheses:</a:t>
            </a:r>
            <a:endParaRPr sz="2000">
              <a:solidFill>
                <a:schemeClr val="dk1"/>
              </a:solidFill>
              <a:latin typeface="Times New Roman"/>
              <a:ea typeface="Times New Roman"/>
              <a:cs typeface="Times New Roman"/>
              <a:sym typeface="Times New Roman"/>
            </a:endParaRPr>
          </a:p>
          <a:p>
            <a:pPr marL="0" lvl="0" indent="0" algn="l" rtl="0">
              <a:lnSpc>
                <a:spcPct val="102545"/>
              </a:lnSpc>
              <a:spcBef>
                <a:spcPts val="1200"/>
              </a:spcBef>
              <a:spcAft>
                <a:spcPts val="0"/>
              </a:spcAft>
              <a:buClr>
                <a:schemeClr val="dk1"/>
              </a:buClr>
              <a:buSzPts val="1100"/>
              <a:buFont typeface="Arial"/>
              <a:buNone/>
            </a:pPr>
            <a:r>
              <a:rPr lang="en" sz="2000" b="1">
                <a:solidFill>
                  <a:srgbClr val="1F1F1F"/>
                </a:solidFill>
                <a:latin typeface="Times New Roman"/>
                <a:ea typeface="Times New Roman"/>
                <a:cs typeface="Times New Roman"/>
                <a:sym typeface="Times New Roman"/>
              </a:rPr>
              <a:t>H</a:t>
            </a:r>
            <a:r>
              <a:rPr lang="en" sz="2000" b="1" baseline="-25000">
                <a:solidFill>
                  <a:srgbClr val="1F1F1F"/>
                </a:solidFill>
                <a:latin typeface="Times New Roman"/>
                <a:ea typeface="Times New Roman"/>
                <a:cs typeface="Times New Roman"/>
                <a:sym typeface="Times New Roman"/>
              </a:rPr>
              <a:t>0 </a:t>
            </a:r>
            <a:r>
              <a:rPr lang="en" sz="2000" b="1">
                <a:solidFill>
                  <a:srgbClr val="191B0E"/>
                </a:solidFill>
                <a:latin typeface="Times New Roman"/>
                <a:ea typeface="Times New Roman"/>
                <a:cs typeface="Times New Roman"/>
                <a:sym typeface="Times New Roman"/>
              </a:rPr>
              <a:t>: </a:t>
            </a:r>
            <a:r>
              <a:rPr lang="en" sz="2000">
                <a:solidFill>
                  <a:srgbClr val="191B0E"/>
                </a:solidFill>
                <a:latin typeface="Times New Roman"/>
                <a:ea typeface="Times New Roman"/>
                <a:cs typeface="Times New Roman"/>
                <a:sym typeface="Times New Roman"/>
              </a:rPr>
              <a:t>Prior exposure to low pH and salinity will have no significant effect on Pacific oyster survival under thermal stress</a:t>
            </a:r>
            <a:endParaRPr sz="2000">
              <a:solidFill>
                <a:srgbClr val="191B0E"/>
              </a:solidFill>
              <a:latin typeface="Times New Roman"/>
              <a:ea typeface="Times New Roman"/>
              <a:cs typeface="Times New Roman"/>
              <a:sym typeface="Times New Roman"/>
            </a:endParaRPr>
          </a:p>
          <a:p>
            <a:pPr marL="0" lvl="0" indent="0" algn="l" rtl="0">
              <a:lnSpc>
                <a:spcPct val="102545"/>
              </a:lnSpc>
              <a:spcBef>
                <a:spcPts val="1000"/>
              </a:spcBef>
              <a:spcAft>
                <a:spcPts val="0"/>
              </a:spcAft>
              <a:buClr>
                <a:schemeClr val="dk1"/>
              </a:buClr>
              <a:buSzPts val="1100"/>
              <a:buFont typeface="Arial"/>
              <a:buNone/>
            </a:pPr>
            <a:r>
              <a:rPr lang="en" sz="2000" b="1">
                <a:solidFill>
                  <a:srgbClr val="1F1F1F"/>
                </a:solidFill>
                <a:latin typeface="Times New Roman"/>
                <a:ea typeface="Times New Roman"/>
                <a:cs typeface="Times New Roman"/>
                <a:sym typeface="Times New Roman"/>
              </a:rPr>
              <a:t>H</a:t>
            </a:r>
            <a:r>
              <a:rPr lang="en" sz="2000" b="1" baseline="-25000">
                <a:solidFill>
                  <a:srgbClr val="1F1F1F"/>
                </a:solidFill>
                <a:latin typeface="Times New Roman"/>
                <a:ea typeface="Times New Roman"/>
                <a:cs typeface="Times New Roman"/>
                <a:sym typeface="Times New Roman"/>
              </a:rPr>
              <a:t>1 </a:t>
            </a:r>
            <a:r>
              <a:rPr lang="en" sz="2000" b="1">
                <a:solidFill>
                  <a:srgbClr val="191B0E"/>
                </a:solidFill>
                <a:latin typeface="Times New Roman"/>
                <a:ea typeface="Times New Roman"/>
                <a:cs typeface="Times New Roman"/>
                <a:sym typeface="Times New Roman"/>
              </a:rPr>
              <a:t>: </a:t>
            </a:r>
            <a:r>
              <a:rPr lang="en" sz="2000">
                <a:solidFill>
                  <a:srgbClr val="191B0E"/>
                </a:solidFill>
                <a:latin typeface="Times New Roman"/>
                <a:ea typeface="Times New Roman"/>
                <a:cs typeface="Times New Roman"/>
                <a:sym typeface="Times New Roman"/>
              </a:rPr>
              <a:t> Oysters exposed to either salinity or extreme OA stress prior to thermal stress will </a:t>
            </a:r>
            <a:r>
              <a:rPr lang="en" sz="2000" b="1">
                <a:solidFill>
                  <a:srgbClr val="191B0E"/>
                </a:solidFill>
                <a:latin typeface="Times New Roman"/>
                <a:ea typeface="Times New Roman"/>
                <a:cs typeface="Times New Roman"/>
                <a:sym typeface="Times New Roman"/>
              </a:rPr>
              <a:t>exhibit decreased survival</a:t>
            </a:r>
            <a:r>
              <a:rPr lang="en" sz="2000">
                <a:solidFill>
                  <a:srgbClr val="191B0E"/>
                </a:solidFill>
                <a:latin typeface="Times New Roman"/>
                <a:ea typeface="Times New Roman"/>
                <a:cs typeface="Times New Roman"/>
                <a:sym typeface="Times New Roman"/>
              </a:rPr>
              <a:t> compared to that of controls </a:t>
            </a:r>
            <a:endParaRPr sz="2000">
              <a:solidFill>
                <a:srgbClr val="191B0E"/>
              </a:solidFill>
              <a:latin typeface="Times New Roman"/>
              <a:ea typeface="Times New Roman"/>
              <a:cs typeface="Times New Roman"/>
              <a:sym typeface="Times New Roman"/>
            </a:endParaRPr>
          </a:p>
          <a:p>
            <a:pPr marL="0" lvl="0" indent="0" algn="l" rtl="0">
              <a:spcBef>
                <a:spcPts val="200"/>
              </a:spcBef>
              <a:spcAft>
                <a:spcPts val="1200"/>
              </a:spcAft>
              <a:buNone/>
            </a:pPr>
            <a:endParaRPr sz="1900" b="1">
              <a:solidFill>
                <a:srgbClr val="1F1F1F"/>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20">
                <a:solidFill>
                  <a:schemeClr val="accent2"/>
                </a:solidFill>
                <a:latin typeface="Times New Roman"/>
                <a:ea typeface="Times New Roman"/>
                <a:cs typeface="Times New Roman"/>
                <a:sym typeface="Times New Roman"/>
              </a:rPr>
              <a:t>Methods: Salinity Stress</a:t>
            </a:r>
            <a:endParaRPr sz="3120">
              <a:solidFill>
                <a:schemeClr val="accent2"/>
              </a:solidFill>
              <a:latin typeface="Times New Roman"/>
              <a:ea typeface="Times New Roman"/>
              <a:cs typeface="Times New Roman"/>
              <a:sym typeface="Times New Roman"/>
            </a:endParaRPr>
          </a:p>
        </p:txBody>
      </p:sp>
      <p:pic>
        <p:nvPicPr>
          <p:cNvPr id="118" name="Google Shape;118;p21" title="Screenshot 2025-06-04 at 1.26.25 PM.png"/>
          <p:cNvPicPr preferRelativeResize="0"/>
          <p:nvPr/>
        </p:nvPicPr>
        <p:blipFill>
          <a:blip r:embed="rId3">
            <a:alphaModFix/>
          </a:blip>
          <a:stretch>
            <a:fillRect/>
          </a:stretch>
        </p:blipFill>
        <p:spPr>
          <a:xfrm>
            <a:off x="1480075" y="1017725"/>
            <a:ext cx="6291099" cy="38209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858</Words>
  <Application>Microsoft Macintosh PowerPoint</Application>
  <PresentationFormat>On-screen Show (16:9)</PresentationFormat>
  <Paragraphs>110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Simple Light</vt:lpstr>
      <vt:lpstr>Effects of salinity and ocean acidification stress on Pacific oyster (Magallana gigas) thermal tolerance</vt:lpstr>
      <vt:lpstr>Oysters are ecologically and economically important</vt:lpstr>
      <vt:lpstr>Energy demands lead to summer mortality</vt:lpstr>
      <vt:lpstr>Climate change is increasing summer heat stress</vt:lpstr>
      <vt:lpstr>Multiple stressors increase energy demands</vt:lpstr>
      <vt:lpstr>Multiple stressors increase energy demands</vt:lpstr>
      <vt:lpstr>PowerPoint Presentation</vt:lpstr>
      <vt:lpstr>Research objectives and hypotheses </vt:lpstr>
      <vt:lpstr>Methods: Salinity Stress</vt:lpstr>
      <vt:lpstr>Salinity stress does not impact thermal tolerance </vt:lpstr>
      <vt:lpstr>Salinity stress does not impact thermal tolerance </vt:lpstr>
      <vt:lpstr>Salinity stress does not impact thermal tolerance </vt:lpstr>
      <vt:lpstr>Thermal stress greatly reduces survival </vt:lpstr>
      <vt:lpstr>Salinity stress does not impact thermal tolerance</vt:lpstr>
      <vt:lpstr>Methods: Acidification Stress</vt:lpstr>
      <vt:lpstr>OA stress does not impact thermal tolerance</vt:lpstr>
      <vt:lpstr>OA stress does not impact thermal tolerance </vt:lpstr>
      <vt:lpstr>OA stress does not impact thermal tolerance </vt:lpstr>
      <vt:lpstr>Thermal stress greatly reduces survival </vt:lpstr>
      <vt:lpstr>Trend for higher survival in treated oysters </vt:lpstr>
      <vt:lpstr>OA stress does not impact thermal tolerance </vt:lpstr>
      <vt:lpstr>Thermal stress significantly reduced survival in Pacific oysters </vt:lpstr>
      <vt:lpstr>Compounding stressors had no statistically significant effect on oyster survival  </vt:lpstr>
      <vt:lpstr>Pacific oysters may be energetically well adapted to naturally variable conditions in the Pacific Northwest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Genevieve E. Buchanan</cp:lastModifiedBy>
  <cp:revision>1</cp:revision>
  <dcterms:modified xsi:type="dcterms:W3CDTF">2025-06-05T18:42:35Z</dcterms:modified>
</cp:coreProperties>
</file>